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9" r:id="rId7"/>
    <p:sldId id="260" r:id="rId8"/>
    <p:sldId id="263" r:id="rId9"/>
    <p:sldId id="267" r:id="rId10"/>
    <p:sldId id="266" r:id="rId11"/>
    <p:sldId id="265" r:id="rId12"/>
    <p:sldId id="264" r:id="rId13"/>
    <p:sldId id="271" r:id="rId14"/>
    <p:sldId id="268" r:id="rId15"/>
    <p:sldId id="272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9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3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6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2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3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5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2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A283-C5ED-4A76-9853-FC815C47F583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8383-350A-4283-9F17-A92545E2A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luvial05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469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Сток воды через </a:t>
            </a:r>
            <a:r>
              <a:rPr lang="ru-RU" dirty="0" err="1"/>
              <a:t>Маныч</a:t>
            </a:r>
            <a:r>
              <a:rPr lang="ru-RU" dirty="0"/>
              <a:t> на максимуме </a:t>
            </a:r>
            <a:r>
              <a:rPr lang="ru-RU" dirty="0" err="1"/>
              <a:t>Хвалынской</a:t>
            </a:r>
            <a:r>
              <a:rPr lang="ru-RU" dirty="0"/>
              <a:t> трансгрессии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А.Ю.Сидорчук</a:t>
            </a:r>
            <a:r>
              <a:rPr lang="en-GB" altLang="ru-RU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А.В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Панин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Московский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ru-RU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fluvial</a:t>
            </a:r>
            <a:r>
              <a:rPr lang="ru-RU" altLang="ru-RU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05@</a:t>
            </a:r>
            <a:r>
              <a:rPr lang="en-GB" altLang="ru-RU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gmail</a:t>
            </a:r>
            <a:r>
              <a:rPr lang="ru-RU" altLang="ru-RU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GB" altLang="ru-RU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com</a:t>
            </a:r>
            <a:endParaRPr lang="en-GB" altLang="ru-RU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pPr>
              <a:lnSpc>
                <a:spcPts val="24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8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нститут географии РАН</a:t>
            </a:r>
          </a:p>
        </p:txBody>
      </p:sp>
    </p:spTree>
    <p:extLst>
      <p:ext uri="{BB962C8B-B14F-4D97-AF65-F5344CB8AC3E}">
        <p14:creationId xmlns:p14="http://schemas.microsoft.com/office/powerpoint/2010/main" val="38993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4" y="338328"/>
            <a:ext cx="5346891" cy="4782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178" y="890427"/>
            <a:ext cx="5900635" cy="494529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198778" y="1850315"/>
            <a:ext cx="25443" cy="1930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836485" y="1828800"/>
            <a:ext cx="4077148" cy="2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6836485" y="3802406"/>
            <a:ext cx="1366221" cy="1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21648" y="2630937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20000 км3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8298" y="5218771"/>
            <a:ext cx="5519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заданных условиях, после завершения прорыва перемычки уровень </a:t>
            </a:r>
            <a:r>
              <a:rPr lang="ru-RU" dirty="0" err="1" smtClean="0"/>
              <a:t>хвалынского</a:t>
            </a:r>
            <a:r>
              <a:rPr lang="ru-RU" dirty="0" smtClean="0"/>
              <a:t> Каспия уменьшился на 23 м, а объем – на 20000 км3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70555" y="568712"/>
            <a:ext cx="1182029" cy="1182029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59236" y="130784"/>
            <a:ext cx="466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Связь уровня Каспийского моря и его объема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3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063" y="1191126"/>
            <a:ext cx="96042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91126"/>
            <a:ext cx="395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</a:rPr>
              <a:t>Макроизлучины</a:t>
            </a:r>
            <a:r>
              <a:rPr lang="ru-RU" dirty="0" smtClean="0">
                <a:solidFill>
                  <a:srgbClr val="FFC000"/>
                </a:solidFill>
              </a:rPr>
              <a:t> потока через </a:t>
            </a:r>
            <a:r>
              <a:rPr lang="ru-RU" dirty="0" err="1" smtClean="0">
                <a:solidFill>
                  <a:srgbClr val="FFC000"/>
                </a:solidFill>
              </a:rPr>
              <a:t>Манычский</a:t>
            </a:r>
            <a:r>
              <a:rPr lang="ru-RU" dirty="0" smtClean="0">
                <a:solidFill>
                  <a:srgbClr val="FFC000"/>
                </a:solidFill>
              </a:rPr>
              <a:t> пролив</a:t>
            </a:r>
            <a:endParaRPr lang="ru-RU" dirty="0">
              <a:solidFill>
                <a:srgbClr val="FFC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9456" y="-1889662"/>
            <a:ext cx="12031243" cy="9741616"/>
            <a:chOff x="219456" y="-1889662"/>
            <a:chExt cx="12031243" cy="974161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02592">
              <a:off x="3901830" y="-496916"/>
              <a:ext cx="9741616" cy="69561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10671" y="1389888"/>
              <a:ext cx="3950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C000"/>
                  </a:solidFill>
                </a:rPr>
                <a:t>излучины </a:t>
              </a:r>
              <a:r>
                <a:rPr lang="ru-RU" dirty="0" err="1" smtClean="0">
                  <a:solidFill>
                    <a:srgbClr val="FFC000"/>
                  </a:solidFill>
                </a:rPr>
                <a:t>Мисиссиппи</a:t>
              </a:r>
              <a:r>
                <a:rPr lang="ru-RU" dirty="0" smtClean="0">
                  <a:solidFill>
                    <a:srgbClr val="FFC000"/>
                  </a:solidFill>
                </a:rPr>
                <a:t> в низовьях при максимальном расходе воды около 60000 м3/с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9456" y="402336"/>
              <a:ext cx="2782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Сток 5.2 км3 в сутки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8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015" y="594084"/>
            <a:ext cx="105600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Манычский</a:t>
            </a:r>
            <a:r>
              <a:rPr lang="ru-RU" dirty="0" smtClean="0"/>
              <a:t> пролив в восточной части (или по </a:t>
            </a:r>
            <a:r>
              <a:rPr lang="ru-RU" smtClean="0"/>
              <a:t>все длине) был </a:t>
            </a:r>
            <a:r>
              <a:rPr lang="ru-RU" dirty="0" smtClean="0"/>
              <a:t>заполнен отложениями до отметок 45 м БС.</a:t>
            </a:r>
          </a:p>
          <a:p>
            <a:endParaRPr lang="ru-RU" dirty="0"/>
          </a:p>
          <a:p>
            <a:r>
              <a:rPr lang="ru-RU" dirty="0" smtClean="0"/>
              <a:t>Водный баланс Каспия был положительным. Приток вод составлял 520-570 км3 в год, эффективное испарение с поверхности моря – несколько меньше 600-650 мм в год</a:t>
            </a:r>
          </a:p>
          <a:p>
            <a:endParaRPr lang="ru-RU" dirty="0"/>
          </a:p>
          <a:p>
            <a:r>
              <a:rPr lang="ru-RU" dirty="0" smtClean="0"/>
              <a:t>Это привело к превышению уровня моря отметок вершины перемычки в </a:t>
            </a:r>
            <a:r>
              <a:rPr lang="ru-RU" dirty="0" err="1" smtClean="0"/>
              <a:t>Манычском</a:t>
            </a:r>
            <a:r>
              <a:rPr lang="ru-RU" dirty="0" smtClean="0"/>
              <a:t> проливе, </a:t>
            </a:r>
            <a:r>
              <a:rPr lang="ru-RU" dirty="0" err="1" smtClean="0"/>
              <a:t>перетоку</a:t>
            </a:r>
            <a:r>
              <a:rPr lang="ru-RU" dirty="0" smtClean="0"/>
              <a:t> вод Каспия в пролив и началу размыва отложений перемычки</a:t>
            </a:r>
          </a:p>
          <a:p>
            <a:endParaRPr lang="ru-RU" dirty="0"/>
          </a:p>
          <a:p>
            <a:r>
              <a:rPr lang="ru-RU" dirty="0" smtClean="0"/>
              <a:t>Суточный расход воды в проливе достигал 5.2 км3</a:t>
            </a:r>
          </a:p>
          <a:p>
            <a:endParaRPr lang="ru-RU" dirty="0"/>
          </a:p>
          <a:p>
            <a:r>
              <a:rPr lang="ru-RU" dirty="0" smtClean="0"/>
              <a:t>За счет размыва перемычки до отметок 22 м БС уровень </a:t>
            </a:r>
            <a:r>
              <a:rPr lang="ru-RU" dirty="0" err="1" smtClean="0"/>
              <a:t>хвалынского</a:t>
            </a:r>
            <a:r>
              <a:rPr lang="ru-RU" dirty="0" smtClean="0"/>
              <a:t> Каспия уменьшился на 23 м, а объем – на 20000 км3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69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02"/>
            <a:ext cx="12192000" cy="4357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471" y="0"/>
            <a:ext cx="501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Попов Г.И. </a:t>
            </a:r>
            <a:r>
              <a:rPr lang="ru-RU" dirty="0"/>
              <a:t>Плейстоцен Черноморско-Каспийских</a:t>
            </a:r>
          </a:p>
          <a:p>
            <a:r>
              <a:rPr lang="ru-RU" dirty="0"/>
              <a:t>проливов. М.: Наука, 1983. </a:t>
            </a:r>
            <a:r>
              <a:rPr lang="ru-RU" dirty="0" smtClean="0"/>
              <a:t>с. 130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99870" y="100917"/>
            <a:ext cx="344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Вероятный сценарий прорыва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99471" y="5261841"/>
            <a:ext cx="10268362" cy="1596159"/>
            <a:chOff x="281358" y="4086940"/>
            <a:chExt cx="11629284" cy="264339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58" y="4086940"/>
              <a:ext cx="11629284" cy="264339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555657" y="4589204"/>
              <a:ext cx="3377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/>
                <a:t>А.А. </a:t>
              </a:r>
              <a:r>
                <a:rPr lang="ru-RU" i="1" dirty="0" err="1" smtClean="0"/>
                <a:t>Свиточ</a:t>
              </a:r>
              <a:r>
                <a:rPr lang="ru-RU" i="1" dirty="0" smtClean="0"/>
                <a:t>, </a:t>
              </a:r>
              <a:r>
                <a:rPr lang="ru-RU" i="1" dirty="0"/>
                <a:t>В.М. </a:t>
              </a:r>
              <a:r>
                <a:rPr lang="ru-RU" i="1" dirty="0" smtClean="0"/>
                <a:t>Соболев, </a:t>
              </a:r>
              <a:r>
                <a:rPr lang="ru-RU" i="1" dirty="0"/>
                <a:t>2011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661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6015" y="337361"/>
            <a:ext cx="344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Вероятный сценарий прорыва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7546" y="152695"/>
            <a:ext cx="4096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Сток 550 км3 в год</a:t>
            </a:r>
          </a:p>
          <a:p>
            <a:r>
              <a:rPr lang="ru-RU" dirty="0" smtClean="0"/>
              <a:t>Эффективное испарение 540 км3 в год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46352" y="1254744"/>
            <a:ext cx="279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Эрозионный коэффициент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72518" y="517250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1.05 мм/км3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59021" y="481041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1.1 мм/км3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62544" y="4033335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1.15 мм/км3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57150" y="300932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1.2 мм/км3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18908" y="1620453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1.25 мм/км3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201003" y="955343"/>
            <a:ext cx="8526052" cy="5808373"/>
            <a:chOff x="1201003" y="955343"/>
            <a:chExt cx="8526052" cy="58083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1003" y="955343"/>
              <a:ext cx="8526052" cy="580837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-586856" y="3247245"/>
              <a:ext cx="435433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Объем стока через пролив, 1000 км3 в год</a:t>
              </a:r>
              <a:endParaRPr lang="ru-RU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16692" y="2322309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Эрозионный коэффициент, м/км3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38973" y="182432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GB" dirty="0" smtClean="0"/>
              <a:t>.25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53418" y="302853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21058" y="40243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1.15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76284" y="48355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492822" y="51513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2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5" y="512532"/>
            <a:ext cx="8480635" cy="577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7932" y="443096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Эрозионный коэффициент, м/км3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8546" y="480029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GB" dirty="0" smtClean="0"/>
              <a:t>.25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29848" y="494965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84130" y="49207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25052" y="491962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77932" y="49496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5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" y="2223126"/>
            <a:ext cx="11670374" cy="238594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277932" y="2903561"/>
            <a:ext cx="2453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авнобедренный треугольник 4"/>
          <p:cNvSpPr/>
          <p:nvPr/>
        </p:nvSpPr>
        <p:spPr>
          <a:xfrm flipV="1">
            <a:off x="11277932" y="2695289"/>
            <a:ext cx="245327" cy="1784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933109" y="236690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r>
              <a:rPr lang="en-GB" dirty="0" smtClean="0"/>
              <a:t>22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29215" y="3951911"/>
            <a:ext cx="277338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 flipV="1">
            <a:off x="1029215" y="3717734"/>
            <a:ext cx="245327" cy="1784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64896" y="3348402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en-GB" dirty="0" smtClean="0"/>
              <a:t>20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9261" y="5411179"/>
            <a:ext cx="1090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Продольный профиль врезанного дна пролива-реки невыработанный, выпуклый, со средним уклоном около 10 см/км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119745" y="3048000"/>
            <a:ext cx="7661564" cy="166255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9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573206"/>
            <a:ext cx="11174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Необходимые условия для перелива и прорыва вод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хвалынского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Каспия через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Маныч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количественные характеристики стока воды через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Маныч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Вероятный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сценарий прорыва</a:t>
            </a:r>
          </a:p>
          <a:p>
            <a:pPr marL="342900" indent="-342900">
              <a:buAutoNum type="arabicParenR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6962" y="0"/>
            <a:ext cx="8587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Необходимые условия для перелива и прорыва вод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хвалынского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Каспия через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Маныч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29" y="85423"/>
            <a:ext cx="11507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FontTx/>
              <a:buAutoNum type="arabicParenR"/>
            </a:pPr>
            <a:r>
              <a:rPr lang="ru-RU" dirty="0" smtClean="0"/>
              <a:t>Максимальные отметки уровня </a:t>
            </a:r>
            <a:r>
              <a:rPr lang="ru-RU" dirty="0" err="1" smtClean="0"/>
              <a:t>хвалынского</a:t>
            </a:r>
            <a:r>
              <a:rPr lang="ru-RU" dirty="0" smtClean="0"/>
              <a:t> Каспия, существенно большие отметок современного порога в </a:t>
            </a:r>
            <a:r>
              <a:rPr lang="ru-RU" dirty="0" err="1" smtClean="0"/>
              <a:t>Манычском</a:t>
            </a:r>
            <a:r>
              <a:rPr lang="ru-RU" dirty="0" smtClean="0"/>
              <a:t> проливе. </a:t>
            </a:r>
            <a:endParaRPr lang="ru-RU" dirty="0"/>
          </a:p>
          <a:p>
            <a:pPr marL="342900" indent="-342900">
              <a:buAutoNum type="arabicParenR"/>
            </a:pPr>
            <a:r>
              <a:rPr lang="ru-RU" dirty="0" smtClean="0"/>
              <a:t>Заполнение пролива наносами или наличие одной или нескольких перемычек в проливе с отметками, существенно большими отметок современного порога. </a:t>
            </a:r>
          </a:p>
          <a:p>
            <a:pPr marL="342900" indent="-342900">
              <a:buAutoNum type="arabicParenR"/>
            </a:pPr>
            <a:r>
              <a:rPr lang="ru-RU" dirty="0" smtClean="0"/>
              <a:t>Положительный водный баланс </a:t>
            </a:r>
            <a:r>
              <a:rPr lang="ru-RU" dirty="0" err="1" smtClean="0"/>
              <a:t>хвалынского</a:t>
            </a:r>
            <a:r>
              <a:rPr lang="ru-RU" dirty="0" smtClean="0"/>
              <a:t> Каспия или стационарность за длительный период при наличии </a:t>
            </a:r>
          </a:p>
          <a:p>
            <a:r>
              <a:rPr lang="ru-RU" dirty="0" smtClean="0"/>
              <a:t>существенных колебаний составляющих водного баланса.</a:t>
            </a:r>
          </a:p>
          <a:p>
            <a:r>
              <a:rPr lang="ru-RU" dirty="0" smtClean="0"/>
              <a:t>4)   </a:t>
            </a:r>
            <a:r>
              <a:rPr lang="ru-RU" dirty="0" err="1" smtClean="0"/>
              <a:t>Размываемость</a:t>
            </a:r>
            <a:r>
              <a:rPr lang="ru-RU" dirty="0" smtClean="0"/>
              <a:t> наносов, заполняющих пролив или слагающих перемычку(и).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89" y="2591684"/>
            <a:ext cx="6143494" cy="42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4492237" y="3243853"/>
            <a:ext cx="1933083" cy="872346"/>
          </a:xfrm>
          <a:custGeom>
            <a:avLst/>
            <a:gdLst>
              <a:gd name="connsiteX0" fmla="*/ 1810432 w 1933083"/>
              <a:gd name="connsiteY0" fmla="*/ 859796 h 872346"/>
              <a:gd name="connsiteX1" fmla="*/ 1747985 w 1933083"/>
              <a:gd name="connsiteY1" fmla="*/ 828572 h 872346"/>
              <a:gd name="connsiteX2" fmla="*/ 1685539 w 1933083"/>
              <a:gd name="connsiteY2" fmla="*/ 815191 h 872346"/>
              <a:gd name="connsiteX3" fmla="*/ 1609710 w 1933083"/>
              <a:gd name="connsiteY3" fmla="*/ 841954 h 872346"/>
              <a:gd name="connsiteX4" fmla="*/ 1578487 w 1933083"/>
              <a:gd name="connsiteY4" fmla="*/ 868717 h 872346"/>
              <a:gd name="connsiteX5" fmla="*/ 1524961 w 1933083"/>
              <a:gd name="connsiteY5" fmla="*/ 868717 h 872346"/>
              <a:gd name="connsiteX6" fmla="*/ 1480356 w 1933083"/>
              <a:gd name="connsiteY6" fmla="*/ 837493 h 872346"/>
              <a:gd name="connsiteX7" fmla="*/ 1444672 w 1933083"/>
              <a:gd name="connsiteY7" fmla="*/ 797349 h 872346"/>
              <a:gd name="connsiteX8" fmla="*/ 1391146 w 1933083"/>
              <a:gd name="connsiteY8" fmla="*/ 757205 h 872346"/>
              <a:gd name="connsiteX9" fmla="*/ 1328700 w 1933083"/>
              <a:gd name="connsiteY9" fmla="*/ 748284 h 872346"/>
              <a:gd name="connsiteX10" fmla="*/ 1261792 w 1933083"/>
              <a:gd name="connsiteY10" fmla="*/ 748284 h 872346"/>
              <a:gd name="connsiteX11" fmla="*/ 1177043 w 1933083"/>
              <a:gd name="connsiteY11" fmla="*/ 752744 h 872346"/>
              <a:gd name="connsiteX12" fmla="*/ 1083373 w 1933083"/>
              <a:gd name="connsiteY12" fmla="*/ 752744 h 872346"/>
              <a:gd name="connsiteX13" fmla="*/ 1003084 w 1933083"/>
              <a:gd name="connsiteY13" fmla="*/ 748284 h 872346"/>
              <a:gd name="connsiteX14" fmla="*/ 962940 w 1933083"/>
              <a:gd name="connsiteY14" fmla="*/ 730442 h 872346"/>
              <a:gd name="connsiteX15" fmla="*/ 931716 w 1933083"/>
              <a:gd name="connsiteY15" fmla="*/ 681376 h 872346"/>
              <a:gd name="connsiteX16" fmla="*/ 846967 w 1933083"/>
              <a:gd name="connsiteY16" fmla="*/ 681376 h 872346"/>
              <a:gd name="connsiteX17" fmla="*/ 784520 w 1933083"/>
              <a:gd name="connsiteY17" fmla="*/ 681376 h 872346"/>
              <a:gd name="connsiteX18" fmla="*/ 739915 w 1933083"/>
              <a:gd name="connsiteY18" fmla="*/ 650153 h 872346"/>
              <a:gd name="connsiteX19" fmla="*/ 677468 w 1933083"/>
              <a:gd name="connsiteY19" fmla="*/ 632311 h 872346"/>
              <a:gd name="connsiteX20" fmla="*/ 623943 w 1933083"/>
              <a:gd name="connsiteY20" fmla="*/ 623390 h 872346"/>
              <a:gd name="connsiteX21" fmla="*/ 592719 w 1933083"/>
              <a:gd name="connsiteY21" fmla="*/ 645692 h 872346"/>
              <a:gd name="connsiteX22" fmla="*/ 557035 w 1933083"/>
              <a:gd name="connsiteY22" fmla="*/ 623390 h 872346"/>
              <a:gd name="connsiteX23" fmla="*/ 530272 w 1933083"/>
              <a:gd name="connsiteY23" fmla="*/ 565404 h 872346"/>
              <a:gd name="connsiteX24" fmla="*/ 485667 w 1933083"/>
              <a:gd name="connsiteY24" fmla="*/ 525259 h 872346"/>
              <a:gd name="connsiteX25" fmla="*/ 436602 w 1933083"/>
              <a:gd name="connsiteY25" fmla="*/ 471733 h 872346"/>
              <a:gd name="connsiteX26" fmla="*/ 418760 w 1933083"/>
              <a:gd name="connsiteY26" fmla="*/ 400366 h 872346"/>
              <a:gd name="connsiteX27" fmla="*/ 374155 w 1933083"/>
              <a:gd name="connsiteY27" fmla="*/ 351300 h 872346"/>
              <a:gd name="connsiteX28" fmla="*/ 325090 w 1933083"/>
              <a:gd name="connsiteY28" fmla="*/ 302235 h 872346"/>
              <a:gd name="connsiteX29" fmla="*/ 271564 w 1933083"/>
              <a:gd name="connsiteY29" fmla="*/ 279932 h 872346"/>
              <a:gd name="connsiteX30" fmla="*/ 106526 w 1933083"/>
              <a:gd name="connsiteY30" fmla="*/ 248709 h 872346"/>
              <a:gd name="connsiteX31" fmla="*/ 8395 w 1933083"/>
              <a:gd name="connsiteY31" fmla="*/ 248709 h 872346"/>
              <a:gd name="connsiteX32" fmla="*/ 12856 w 1933083"/>
              <a:gd name="connsiteY32" fmla="*/ 172881 h 872346"/>
              <a:gd name="connsiteX33" fmla="*/ 75303 w 1933083"/>
              <a:gd name="connsiteY33" fmla="*/ 79210 h 872346"/>
              <a:gd name="connsiteX34" fmla="*/ 200196 w 1933083"/>
              <a:gd name="connsiteY34" fmla="*/ 3382 h 872346"/>
              <a:gd name="connsiteX35" fmla="*/ 329550 w 1933083"/>
              <a:gd name="connsiteY35" fmla="*/ 21224 h 872346"/>
              <a:gd name="connsiteX36" fmla="*/ 356313 w 1933083"/>
              <a:gd name="connsiteY36" fmla="*/ 92592 h 872346"/>
              <a:gd name="connsiteX37" fmla="*/ 369695 w 1933083"/>
              <a:gd name="connsiteY37" fmla="*/ 137197 h 872346"/>
              <a:gd name="connsiteX38" fmla="*/ 405379 w 1933083"/>
              <a:gd name="connsiteY38" fmla="*/ 181802 h 872346"/>
              <a:gd name="connsiteX39" fmla="*/ 467825 w 1933083"/>
              <a:gd name="connsiteY39" fmla="*/ 221946 h 872346"/>
              <a:gd name="connsiteX40" fmla="*/ 512430 w 1933083"/>
              <a:gd name="connsiteY40" fmla="*/ 262090 h 872346"/>
              <a:gd name="connsiteX41" fmla="*/ 561496 w 1933083"/>
              <a:gd name="connsiteY41" fmla="*/ 306695 h 872346"/>
              <a:gd name="connsiteX42" fmla="*/ 592719 w 1933083"/>
              <a:gd name="connsiteY42" fmla="*/ 346840 h 872346"/>
              <a:gd name="connsiteX43" fmla="*/ 619482 w 1933083"/>
              <a:gd name="connsiteY43" fmla="*/ 395905 h 872346"/>
              <a:gd name="connsiteX44" fmla="*/ 650705 w 1933083"/>
              <a:gd name="connsiteY44" fmla="*/ 440510 h 872346"/>
              <a:gd name="connsiteX45" fmla="*/ 699771 w 1933083"/>
              <a:gd name="connsiteY45" fmla="*/ 462812 h 872346"/>
              <a:gd name="connsiteX46" fmla="*/ 748836 w 1933083"/>
              <a:gd name="connsiteY46" fmla="*/ 444970 h 872346"/>
              <a:gd name="connsiteX47" fmla="*/ 784520 w 1933083"/>
              <a:gd name="connsiteY47" fmla="*/ 422668 h 872346"/>
              <a:gd name="connsiteX48" fmla="*/ 846967 w 1933083"/>
              <a:gd name="connsiteY48" fmla="*/ 427128 h 872346"/>
              <a:gd name="connsiteX49" fmla="*/ 878190 w 1933083"/>
              <a:gd name="connsiteY49" fmla="*/ 444970 h 872346"/>
              <a:gd name="connsiteX50" fmla="*/ 913874 w 1933083"/>
              <a:gd name="connsiteY50" fmla="*/ 418207 h 872346"/>
              <a:gd name="connsiteX51" fmla="*/ 927256 w 1933083"/>
              <a:gd name="connsiteY51" fmla="*/ 378063 h 872346"/>
              <a:gd name="connsiteX52" fmla="*/ 980782 w 1933083"/>
              <a:gd name="connsiteY52" fmla="*/ 378063 h 872346"/>
              <a:gd name="connsiteX53" fmla="*/ 1119057 w 1933083"/>
              <a:gd name="connsiteY53" fmla="*/ 395905 h 872346"/>
              <a:gd name="connsiteX54" fmla="*/ 1168122 w 1933083"/>
              <a:gd name="connsiteY54" fmla="*/ 422668 h 872346"/>
              <a:gd name="connsiteX55" fmla="*/ 1248411 w 1933083"/>
              <a:gd name="connsiteY55" fmla="*/ 453891 h 872346"/>
              <a:gd name="connsiteX56" fmla="*/ 1310858 w 1933083"/>
              <a:gd name="connsiteY56" fmla="*/ 476194 h 872346"/>
              <a:gd name="connsiteX57" fmla="*/ 1382225 w 1933083"/>
              <a:gd name="connsiteY57" fmla="*/ 494036 h 872346"/>
              <a:gd name="connsiteX58" fmla="*/ 1440212 w 1933083"/>
              <a:gd name="connsiteY58" fmla="*/ 520799 h 872346"/>
              <a:gd name="connsiteX59" fmla="*/ 1493738 w 1933083"/>
              <a:gd name="connsiteY59" fmla="*/ 534180 h 872346"/>
              <a:gd name="connsiteX60" fmla="*/ 1547263 w 1933083"/>
              <a:gd name="connsiteY60" fmla="*/ 578785 h 872346"/>
              <a:gd name="connsiteX61" fmla="*/ 1609710 w 1933083"/>
              <a:gd name="connsiteY61" fmla="*/ 618929 h 872346"/>
              <a:gd name="connsiteX62" fmla="*/ 1663236 w 1933083"/>
              <a:gd name="connsiteY62" fmla="*/ 641232 h 872346"/>
              <a:gd name="connsiteX63" fmla="*/ 1707841 w 1933083"/>
              <a:gd name="connsiteY63" fmla="*/ 636771 h 872346"/>
              <a:gd name="connsiteX64" fmla="*/ 1770288 w 1933083"/>
              <a:gd name="connsiteY64" fmla="*/ 681376 h 872346"/>
              <a:gd name="connsiteX65" fmla="*/ 1814893 w 1933083"/>
              <a:gd name="connsiteY65" fmla="*/ 681376 h 872346"/>
              <a:gd name="connsiteX66" fmla="*/ 1872879 w 1933083"/>
              <a:gd name="connsiteY66" fmla="*/ 694758 h 872346"/>
              <a:gd name="connsiteX67" fmla="*/ 1872879 w 1933083"/>
              <a:gd name="connsiteY67" fmla="*/ 739363 h 872346"/>
              <a:gd name="connsiteX68" fmla="*/ 1913023 w 1933083"/>
              <a:gd name="connsiteY68" fmla="*/ 783967 h 872346"/>
              <a:gd name="connsiteX69" fmla="*/ 1930865 w 1933083"/>
              <a:gd name="connsiteY69" fmla="*/ 815191 h 872346"/>
              <a:gd name="connsiteX70" fmla="*/ 1863958 w 1933083"/>
              <a:gd name="connsiteY70" fmla="*/ 828572 h 872346"/>
              <a:gd name="connsiteX71" fmla="*/ 1810432 w 1933083"/>
              <a:gd name="connsiteY71" fmla="*/ 859796 h 87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933083" h="872346">
                <a:moveTo>
                  <a:pt x="1810432" y="859796"/>
                </a:moveTo>
                <a:cubicBezTo>
                  <a:pt x="1791103" y="859796"/>
                  <a:pt x="1768800" y="836006"/>
                  <a:pt x="1747985" y="828572"/>
                </a:cubicBezTo>
                <a:cubicBezTo>
                  <a:pt x="1727169" y="821138"/>
                  <a:pt x="1708585" y="812961"/>
                  <a:pt x="1685539" y="815191"/>
                </a:cubicBezTo>
                <a:cubicBezTo>
                  <a:pt x="1662493" y="817421"/>
                  <a:pt x="1627552" y="833033"/>
                  <a:pt x="1609710" y="841954"/>
                </a:cubicBezTo>
                <a:cubicBezTo>
                  <a:pt x="1591868" y="850875"/>
                  <a:pt x="1592612" y="864257"/>
                  <a:pt x="1578487" y="868717"/>
                </a:cubicBezTo>
                <a:cubicBezTo>
                  <a:pt x="1564362" y="873178"/>
                  <a:pt x="1541316" y="873921"/>
                  <a:pt x="1524961" y="868717"/>
                </a:cubicBezTo>
                <a:cubicBezTo>
                  <a:pt x="1508606" y="863513"/>
                  <a:pt x="1493737" y="849388"/>
                  <a:pt x="1480356" y="837493"/>
                </a:cubicBezTo>
                <a:cubicBezTo>
                  <a:pt x="1466975" y="825598"/>
                  <a:pt x="1459540" y="810730"/>
                  <a:pt x="1444672" y="797349"/>
                </a:cubicBezTo>
                <a:cubicBezTo>
                  <a:pt x="1429804" y="783968"/>
                  <a:pt x="1410475" y="765382"/>
                  <a:pt x="1391146" y="757205"/>
                </a:cubicBezTo>
                <a:cubicBezTo>
                  <a:pt x="1371817" y="749028"/>
                  <a:pt x="1350259" y="749771"/>
                  <a:pt x="1328700" y="748284"/>
                </a:cubicBezTo>
                <a:cubicBezTo>
                  <a:pt x="1307141" y="746797"/>
                  <a:pt x="1287068" y="747541"/>
                  <a:pt x="1261792" y="748284"/>
                </a:cubicBezTo>
                <a:cubicBezTo>
                  <a:pt x="1236516" y="749027"/>
                  <a:pt x="1206779" y="752001"/>
                  <a:pt x="1177043" y="752744"/>
                </a:cubicBezTo>
                <a:cubicBezTo>
                  <a:pt x="1147307" y="753487"/>
                  <a:pt x="1112366" y="753487"/>
                  <a:pt x="1083373" y="752744"/>
                </a:cubicBezTo>
                <a:cubicBezTo>
                  <a:pt x="1054380" y="752001"/>
                  <a:pt x="1023156" y="752001"/>
                  <a:pt x="1003084" y="748284"/>
                </a:cubicBezTo>
                <a:cubicBezTo>
                  <a:pt x="983012" y="744567"/>
                  <a:pt x="974835" y="741593"/>
                  <a:pt x="962940" y="730442"/>
                </a:cubicBezTo>
                <a:cubicBezTo>
                  <a:pt x="951045" y="719291"/>
                  <a:pt x="951045" y="689554"/>
                  <a:pt x="931716" y="681376"/>
                </a:cubicBezTo>
                <a:cubicBezTo>
                  <a:pt x="912387" y="673198"/>
                  <a:pt x="846967" y="681376"/>
                  <a:pt x="846967" y="681376"/>
                </a:cubicBezTo>
                <a:cubicBezTo>
                  <a:pt x="822434" y="681376"/>
                  <a:pt x="802362" y="686580"/>
                  <a:pt x="784520" y="681376"/>
                </a:cubicBezTo>
                <a:cubicBezTo>
                  <a:pt x="766678" y="676172"/>
                  <a:pt x="757757" y="658330"/>
                  <a:pt x="739915" y="650153"/>
                </a:cubicBezTo>
                <a:cubicBezTo>
                  <a:pt x="722073" y="641975"/>
                  <a:pt x="696797" y="636771"/>
                  <a:pt x="677468" y="632311"/>
                </a:cubicBezTo>
                <a:cubicBezTo>
                  <a:pt x="658139" y="627850"/>
                  <a:pt x="638068" y="621160"/>
                  <a:pt x="623943" y="623390"/>
                </a:cubicBezTo>
                <a:cubicBezTo>
                  <a:pt x="609818" y="625620"/>
                  <a:pt x="603870" y="645692"/>
                  <a:pt x="592719" y="645692"/>
                </a:cubicBezTo>
                <a:cubicBezTo>
                  <a:pt x="581568" y="645692"/>
                  <a:pt x="567443" y="636771"/>
                  <a:pt x="557035" y="623390"/>
                </a:cubicBezTo>
                <a:cubicBezTo>
                  <a:pt x="546627" y="610009"/>
                  <a:pt x="542167" y="581759"/>
                  <a:pt x="530272" y="565404"/>
                </a:cubicBezTo>
                <a:cubicBezTo>
                  <a:pt x="518377" y="549049"/>
                  <a:pt x="501279" y="540871"/>
                  <a:pt x="485667" y="525259"/>
                </a:cubicBezTo>
                <a:cubicBezTo>
                  <a:pt x="470055" y="509647"/>
                  <a:pt x="447753" y="492549"/>
                  <a:pt x="436602" y="471733"/>
                </a:cubicBezTo>
                <a:cubicBezTo>
                  <a:pt x="425451" y="450917"/>
                  <a:pt x="429168" y="420438"/>
                  <a:pt x="418760" y="400366"/>
                </a:cubicBezTo>
                <a:cubicBezTo>
                  <a:pt x="408352" y="380294"/>
                  <a:pt x="389767" y="367655"/>
                  <a:pt x="374155" y="351300"/>
                </a:cubicBezTo>
                <a:cubicBezTo>
                  <a:pt x="358543" y="334945"/>
                  <a:pt x="342188" y="314130"/>
                  <a:pt x="325090" y="302235"/>
                </a:cubicBezTo>
                <a:cubicBezTo>
                  <a:pt x="307991" y="290340"/>
                  <a:pt x="307991" y="288853"/>
                  <a:pt x="271564" y="279932"/>
                </a:cubicBezTo>
                <a:cubicBezTo>
                  <a:pt x="235137" y="271011"/>
                  <a:pt x="150387" y="253913"/>
                  <a:pt x="106526" y="248709"/>
                </a:cubicBezTo>
                <a:cubicBezTo>
                  <a:pt x="62665" y="243505"/>
                  <a:pt x="24007" y="261347"/>
                  <a:pt x="8395" y="248709"/>
                </a:cubicBezTo>
                <a:cubicBezTo>
                  <a:pt x="-7217" y="236071"/>
                  <a:pt x="1705" y="201131"/>
                  <a:pt x="12856" y="172881"/>
                </a:cubicBezTo>
                <a:cubicBezTo>
                  <a:pt x="24007" y="144631"/>
                  <a:pt x="44080" y="107460"/>
                  <a:pt x="75303" y="79210"/>
                </a:cubicBezTo>
                <a:cubicBezTo>
                  <a:pt x="106526" y="50960"/>
                  <a:pt x="157821" y="13046"/>
                  <a:pt x="200196" y="3382"/>
                </a:cubicBezTo>
                <a:cubicBezTo>
                  <a:pt x="242571" y="-6282"/>
                  <a:pt x="303531" y="6356"/>
                  <a:pt x="329550" y="21224"/>
                </a:cubicBezTo>
                <a:cubicBezTo>
                  <a:pt x="355569" y="36092"/>
                  <a:pt x="349622" y="73263"/>
                  <a:pt x="356313" y="92592"/>
                </a:cubicBezTo>
                <a:cubicBezTo>
                  <a:pt x="363004" y="111921"/>
                  <a:pt x="361517" y="122329"/>
                  <a:pt x="369695" y="137197"/>
                </a:cubicBezTo>
                <a:cubicBezTo>
                  <a:pt x="377873" y="152065"/>
                  <a:pt x="389024" y="167677"/>
                  <a:pt x="405379" y="181802"/>
                </a:cubicBezTo>
                <a:cubicBezTo>
                  <a:pt x="421734" y="195927"/>
                  <a:pt x="449983" y="208565"/>
                  <a:pt x="467825" y="221946"/>
                </a:cubicBezTo>
                <a:cubicBezTo>
                  <a:pt x="485667" y="235327"/>
                  <a:pt x="512430" y="262090"/>
                  <a:pt x="512430" y="262090"/>
                </a:cubicBezTo>
                <a:cubicBezTo>
                  <a:pt x="528042" y="276215"/>
                  <a:pt x="548115" y="292570"/>
                  <a:pt x="561496" y="306695"/>
                </a:cubicBezTo>
                <a:cubicBezTo>
                  <a:pt x="574877" y="320820"/>
                  <a:pt x="583055" y="331972"/>
                  <a:pt x="592719" y="346840"/>
                </a:cubicBezTo>
                <a:cubicBezTo>
                  <a:pt x="602383" y="361708"/>
                  <a:pt x="609818" y="380293"/>
                  <a:pt x="619482" y="395905"/>
                </a:cubicBezTo>
                <a:cubicBezTo>
                  <a:pt x="629146" y="411517"/>
                  <a:pt x="637324" y="429359"/>
                  <a:pt x="650705" y="440510"/>
                </a:cubicBezTo>
                <a:cubicBezTo>
                  <a:pt x="664086" y="451661"/>
                  <a:pt x="683416" y="462069"/>
                  <a:pt x="699771" y="462812"/>
                </a:cubicBezTo>
                <a:cubicBezTo>
                  <a:pt x="716126" y="463555"/>
                  <a:pt x="734711" y="451661"/>
                  <a:pt x="748836" y="444970"/>
                </a:cubicBezTo>
                <a:cubicBezTo>
                  <a:pt x="762961" y="438279"/>
                  <a:pt x="768165" y="425642"/>
                  <a:pt x="784520" y="422668"/>
                </a:cubicBezTo>
                <a:cubicBezTo>
                  <a:pt x="800875" y="419694"/>
                  <a:pt x="831355" y="423411"/>
                  <a:pt x="846967" y="427128"/>
                </a:cubicBezTo>
                <a:cubicBezTo>
                  <a:pt x="862579" y="430845"/>
                  <a:pt x="867039" y="446457"/>
                  <a:pt x="878190" y="444970"/>
                </a:cubicBezTo>
                <a:cubicBezTo>
                  <a:pt x="889341" y="443483"/>
                  <a:pt x="905696" y="429358"/>
                  <a:pt x="913874" y="418207"/>
                </a:cubicBezTo>
                <a:cubicBezTo>
                  <a:pt x="922052" y="407056"/>
                  <a:pt x="916105" y="384754"/>
                  <a:pt x="927256" y="378063"/>
                </a:cubicBezTo>
                <a:cubicBezTo>
                  <a:pt x="938407" y="371372"/>
                  <a:pt x="948815" y="375089"/>
                  <a:pt x="980782" y="378063"/>
                </a:cubicBezTo>
                <a:cubicBezTo>
                  <a:pt x="1012749" y="381037"/>
                  <a:pt x="1087834" y="388471"/>
                  <a:pt x="1119057" y="395905"/>
                </a:cubicBezTo>
                <a:cubicBezTo>
                  <a:pt x="1150280" y="403339"/>
                  <a:pt x="1146563" y="413004"/>
                  <a:pt x="1168122" y="422668"/>
                </a:cubicBezTo>
                <a:cubicBezTo>
                  <a:pt x="1189681" y="432332"/>
                  <a:pt x="1224622" y="444970"/>
                  <a:pt x="1248411" y="453891"/>
                </a:cubicBezTo>
                <a:cubicBezTo>
                  <a:pt x="1272200" y="462812"/>
                  <a:pt x="1288556" y="469503"/>
                  <a:pt x="1310858" y="476194"/>
                </a:cubicBezTo>
                <a:cubicBezTo>
                  <a:pt x="1333160" y="482885"/>
                  <a:pt x="1360666" y="486602"/>
                  <a:pt x="1382225" y="494036"/>
                </a:cubicBezTo>
                <a:cubicBezTo>
                  <a:pt x="1403784" y="501470"/>
                  <a:pt x="1421626" y="514108"/>
                  <a:pt x="1440212" y="520799"/>
                </a:cubicBezTo>
                <a:cubicBezTo>
                  <a:pt x="1458798" y="527490"/>
                  <a:pt x="1475896" y="524516"/>
                  <a:pt x="1493738" y="534180"/>
                </a:cubicBezTo>
                <a:cubicBezTo>
                  <a:pt x="1511580" y="543844"/>
                  <a:pt x="1527934" y="564660"/>
                  <a:pt x="1547263" y="578785"/>
                </a:cubicBezTo>
                <a:cubicBezTo>
                  <a:pt x="1566592" y="592910"/>
                  <a:pt x="1590381" y="608521"/>
                  <a:pt x="1609710" y="618929"/>
                </a:cubicBezTo>
                <a:cubicBezTo>
                  <a:pt x="1629039" y="629337"/>
                  <a:pt x="1646881" y="638258"/>
                  <a:pt x="1663236" y="641232"/>
                </a:cubicBezTo>
                <a:cubicBezTo>
                  <a:pt x="1679591" y="644206"/>
                  <a:pt x="1689999" y="630080"/>
                  <a:pt x="1707841" y="636771"/>
                </a:cubicBezTo>
                <a:cubicBezTo>
                  <a:pt x="1725683" y="643462"/>
                  <a:pt x="1752446" y="673942"/>
                  <a:pt x="1770288" y="681376"/>
                </a:cubicBezTo>
                <a:cubicBezTo>
                  <a:pt x="1788130" y="688810"/>
                  <a:pt x="1797795" y="679146"/>
                  <a:pt x="1814893" y="681376"/>
                </a:cubicBezTo>
                <a:cubicBezTo>
                  <a:pt x="1831991" y="683606"/>
                  <a:pt x="1863215" y="685093"/>
                  <a:pt x="1872879" y="694758"/>
                </a:cubicBezTo>
                <a:cubicBezTo>
                  <a:pt x="1882543" y="704422"/>
                  <a:pt x="1866188" y="724495"/>
                  <a:pt x="1872879" y="739363"/>
                </a:cubicBezTo>
                <a:cubicBezTo>
                  <a:pt x="1879570" y="754231"/>
                  <a:pt x="1903359" y="771329"/>
                  <a:pt x="1913023" y="783967"/>
                </a:cubicBezTo>
                <a:cubicBezTo>
                  <a:pt x="1922687" y="796605"/>
                  <a:pt x="1939042" y="807757"/>
                  <a:pt x="1930865" y="815191"/>
                </a:cubicBezTo>
                <a:cubicBezTo>
                  <a:pt x="1922688" y="822625"/>
                  <a:pt x="1881800" y="822625"/>
                  <a:pt x="1863958" y="828572"/>
                </a:cubicBezTo>
                <a:cubicBezTo>
                  <a:pt x="1846116" y="834519"/>
                  <a:pt x="1829761" y="859796"/>
                  <a:pt x="1810432" y="8597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822" y="1264948"/>
            <a:ext cx="9834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Максимальный уровень </a:t>
            </a:r>
            <a:r>
              <a:rPr lang="ru-RU" dirty="0" err="1" smtClean="0"/>
              <a:t>хвалынского</a:t>
            </a:r>
            <a:r>
              <a:rPr lang="ru-RU" dirty="0" smtClean="0"/>
              <a:t> Каспия достоверно не установлен. Называются цифры от 50 до 35 м БС. Этот вопрос оставляем специалистам, для дальнейших рассуждений достаточно того, что этот уровень был существенно выше современного порога в </a:t>
            </a:r>
            <a:r>
              <a:rPr lang="ru-RU" dirty="0" err="1" smtClean="0"/>
              <a:t>Манычском</a:t>
            </a:r>
            <a:r>
              <a:rPr lang="ru-RU" dirty="0" smtClean="0"/>
              <a:t> проливе. Принимаем его равным 45 м БС.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8400" y="1443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Максимальные отметки уровня </a:t>
            </a:r>
            <a:r>
              <a:rPr lang="ru-RU" sz="1200" dirty="0" err="1" smtClean="0"/>
              <a:t>хвалынского</a:t>
            </a:r>
            <a:r>
              <a:rPr lang="ru-RU" sz="1200" dirty="0" smtClean="0"/>
              <a:t> Каспия, существенно большие отметок современного порога в </a:t>
            </a:r>
            <a:r>
              <a:rPr lang="ru-RU" sz="1200" dirty="0" err="1" smtClean="0"/>
              <a:t>Манычском</a:t>
            </a:r>
            <a:r>
              <a:rPr lang="ru-RU" sz="1200" dirty="0" smtClean="0"/>
              <a:t> проливе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873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6" y="147918"/>
            <a:ext cx="4310413" cy="6710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3707" y="524435"/>
            <a:ext cx="6225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высотные отметки в днище </a:t>
            </a:r>
            <a:r>
              <a:rPr lang="ru-RU" dirty="0" err="1" smtClean="0"/>
              <a:t>Манычского</a:t>
            </a:r>
            <a:r>
              <a:rPr lang="ru-RU" dirty="0" smtClean="0"/>
              <a:t> пролива к северо-западу от дельты р. </a:t>
            </a:r>
            <a:r>
              <a:rPr lang="ru-RU" dirty="0" err="1" smtClean="0"/>
              <a:t>Калаус</a:t>
            </a:r>
            <a:r>
              <a:rPr lang="ru-RU" dirty="0" smtClean="0"/>
              <a:t>  составляют 21-24 м БС. В дальнейшем принимаем цифру 22 м БС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0093" y="0"/>
            <a:ext cx="5405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Заполнение пролива наносами или </a:t>
            </a:r>
            <a:r>
              <a:rPr lang="ru-RU" sz="1200" dirty="0" smtClean="0"/>
              <a:t>наличие одной или нескольких перемычек в проливе с отметками, существенно большими отметок современного порога.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3695" y="217934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Отметки водоразделов в этой области составляют 42-45 м БС. Терраса, в которую врезан </a:t>
            </a:r>
            <a:r>
              <a:rPr lang="ru-RU" dirty="0" err="1" smtClean="0"/>
              <a:t>Калаус</a:t>
            </a:r>
            <a:r>
              <a:rPr lang="ru-RU" dirty="0" smtClean="0"/>
              <a:t>, имеет отметки 50-52 м.  Если исходить из гипотезы, что восточная перемычка была сформирована дельтой </a:t>
            </a:r>
            <a:r>
              <a:rPr lang="ru-RU" dirty="0" err="1" smtClean="0"/>
              <a:t>Калауса</a:t>
            </a:r>
            <a:r>
              <a:rPr lang="ru-RU" dirty="0" smtClean="0"/>
              <a:t>, ее высотную отметку принимаем равной 45 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3695" y="3933674"/>
            <a:ext cx="6291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кровля </a:t>
            </a:r>
            <a:r>
              <a:rPr lang="ru-RU" dirty="0" err="1"/>
              <a:t>буртасских</a:t>
            </a:r>
            <a:r>
              <a:rPr lang="ru-RU" dirty="0"/>
              <a:t> отложений наиболее высоко </a:t>
            </a:r>
            <a:r>
              <a:rPr lang="ru-RU" dirty="0" smtClean="0"/>
              <a:t>находится </a:t>
            </a:r>
            <a:r>
              <a:rPr lang="ru-RU" dirty="0"/>
              <a:t>в центральной части озерной депрессии — </a:t>
            </a:r>
            <a:r>
              <a:rPr lang="ru-RU" dirty="0" smtClean="0"/>
              <a:t>во впадине </a:t>
            </a:r>
            <a:r>
              <a:rPr lang="ru-RU" dirty="0" err="1"/>
              <a:t>Маныч-Гудило</a:t>
            </a:r>
            <a:r>
              <a:rPr lang="ru-RU" dirty="0"/>
              <a:t>, где, судя по вершинам </a:t>
            </a:r>
            <a:r>
              <a:rPr lang="ru-RU" dirty="0" smtClean="0"/>
              <a:t>гряд, может </a:t>
            </a:r>
            <a:r>
              <a:rPr lang="ru-RU" dirty="0"/>
              <a:t>достигать 50 м </a:t>
            </a:r>
            <a:r>
              <a:rPr lang="ru-RU" dirty="0" err="1"/>
              <a:t>абс</a:t>
            </a:r>
            <a:r>
              <a:rPr lang="ru-RU" dirty="0"/>
              <a:t>. На запад и восток </a:t>
            </a:r>
            <a:r>
              <a:rPr lang="ru-RU" dirty="0" smtClean="0"/>
              <a:t>кровля этих </a:t>
            </a:r>
            <a:r>
              <a:rPr lang="ru-RU" dirty="0"/>
              <a:t>осадочных отложений (вершины гряд) </a:t>
            </a:r>
            <a:r>
              <a:rPr lang="ru-RU" dirty="0" smtClean="0"/>
              <a:t>постепенно </a:t>
            </a:r>
            <a:r>
              <a:rPr lang="ru-RU" dirty="0"/>
              <a:t>снижается до 0 и 20 м </a:t>
            </a:r>
            <a:r>
              <a:rPr lang="ru-RU" dirty="0" err="1"/>
              <a:t>абс</a:t>
            </a:r>
            <a:r>
              <a:rPr lang="ru-RU" dirty="0"/>
              <a:t>. </a:t>
            </a:r>
            <a:r>
              <a:rPr lang="ru-RU" dirty="0" smtClean="0"/>
              <a:t>соответственно (</a:t>
            </a:r>
            <a:r>
              <a:rPr lang="ru-RU" sz="1400" i="1" dirty="0"/>
              <a:t>А.А. </a:t>
            </a:r>
            <a:r>
              <a:rPr lang="ru-RU" sz="1400" i="1" dirty="0" err="1" smtClean="0"/>
              <a:t>Свиточ</a:t>
            </a:r>
            <a:r>
              <a:rPr lang="ru-RU" sz="1400" i="1" dirty="0" smtClean="0"/>
              <a:t>, </a:t>
            </a:r>
            <a:r>
              <a:rPr lang="ru-RU" sz="1400" i="1" dirty="0"/>
              <a:t>В.М. </a:t>
            </a:r>
            <a:r>
              <a:rPr lang="ru-RU" sz="1400" i="1" dirty="0" smtClean="0"/>
              <a:t>Соболев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7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8" y="2297151"/>
            <a:ext cx="11234433" cy="2230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922" y="1215483"/>
            <a:ext cx="791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Кровля </a:t>
            </a:r>
            <a:r>
              <a:rPr lang="ru-RU" dirty="0" err="1" smtClean="0"/>
              <a:t>буртасских</a:t>
            </a:r>
            <a:r>
              <a:rPr lang="ru-RU" dirty="0" smtClean="0"/>
              <a:t> отложений (</a:t>
            </a:r>
            <a:r>
              <a:rPr lang="ru-RU" i="1" dirty="0" smtClean="0"/>
              <a:t>по данным А.А</a:t>
            </a:r>
            <a:r>
              <a:rPr lang="ru-RU" i="1" dirty="0"/>
              <a:t>. </a:t>
            </a:r>
            <a:r>
              <a:rPr lang="ru-RU" i="1" dirty="0" err="1" smtClean="0"/>
              <a:t>Свиточа</a:t>
            </a:r>
            <a:r>
              <a:rPr lang="ru-RU" i="1" dirty="0" smtClean="0"/>
              <a:t>, </a:t>
            </a:r>
            <a:r>
              <a:rPr lang="ru-RU" i="1" dirty="0"/>
              <a:t>В.М. </a:t>
            </a:r>
            <a:r>
              <a:rPr lang="ru-RU" i="1" dirty="0" smtClean="0"/>
              <a:t>Соболева, 2011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947854" y="2263697"/>
            <a:ext cx="10114156" cy="1984918"/>
            <a:chOff x="947854" y="2207940"/>
            <a:chExt cx="10114156" cy="2040675"/>
          </a:xfrm>
        </p:grpSpPr>
        <p:sp>
          <p:nvSpPr>
            <p:cNvPr id="5" name="Полилиния 4"/>
            <p:cNvSpPr/>
            <p:nvPr/>
          </p:nvSpPr>
          <p:spPr>
            <a:xfrm rot="20968421">
              <a:off x="9980341" y="2207940"/>
              <a:ext cx="1081669" cy="635620"/>
            </a:xfrm>
            <a:custGeom>
              <a:avLst/>
              <a:gdLst>
                <a:gd name="connsiteX0" fmla="*/ 0 w 981307"/>
                <a:gd name="connsiteY0" fmla="*/ 182699 h 349968"/>
                <a:gd name="connsiteX1" fmla="*/ 245327 w 981307"/>
                <a:gd name="connsiteY1" fmla="*/ 26582 h 349968"/>
                <a:gd name="connsiteX2" fmla="*/ 501805 w 981307"/>
                <a:gd name="connsiteY2" fmla="*/ 15431 h 349968"/>
                <a:gd name="connsiteX3" fmla="*/ 758283 w 981307"/>
                <a:gd name="connsiteY3" fmla="*/ 4280 h 349968"/>
                <a:gd name="connsiteX4" fmla="*/ 858644 w 981307"/>
                <a:gd name="connsiteY4" fmla="*/ 93490 h 349968"/>
                <a:gd name="connsiteX5" fmla="*/ 981307 w 981307"/>
                <a:gd name="connsiteY5" fmla="*/ 349968 h 34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307" h="349968">
                  <a:moveTo>
                    <a:pt x="0" y="182699"/>
                  </a:moveTo>
                  <a:cubicBezTo>
                    <a:pt x="80846" y="118579"/>
                    <a:pt x="161693" y="54460"/>
                    <a:pt x="245327" y="26582"/>
                  </a:cubicBezTo>
                  <a:cubicBezTo>
                    <a:pt x="328961" y="-1296"/>
                    <a:pt x="501805" y="15431"/>
                    <a:pt x="501805" y="15431"/>
                  </a:cubicBezTo>
                  <a:cubicBezTo>
                    <a:pt x="587298" y="11714"/>
                    <a:pt x="698810" y="-8730"/>
                    <a:pt x="758283" y="4280"/>
                  </a:cubicBezTo>
                  <a:cubicBezTo>
                    <a:pt x="817756" y="17290"/>
                    <a:pt x="821473" y="35875"/>
                    <a:pt x="858644" y="93490"/>
                  </a:cubicBezTo>
                  <a:cubicBezTo>
                    <a:pt x="895815" y="151105"/>
                    <a:pt x="938561" y="250536"/>
                    <a:pt x="981307" y="3499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947854" y="3323063"/>
              <a:ext cx="635619" cy="9255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670516" y="1674793"/>
            <a:ext cx="11056984" cy="2580455"/>
            <a:chOff x="670516" y="1674793"/>
            <a:chExt cx="11056984" cy="2580455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0872439" y="2263698"/>
              <a:ext cx="83634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Равнобедренный треугольник 11"/>
            <p:cNvSpPr/>
            <p:nvPr/>
          </p:nvSpPr>
          <p:spPr>
            <a:xfrm flipV="1">
              <a:off x="11163041" y="2025274"/>
              <a:ext cx="245327" cy="1784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93379" y="1674793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+45</a:t>
              </a:r>
              <a:endParaRPr lang="ru-RU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70516" y="4255247"/>
              <a:ext cx="277338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Равнобедренный треугольник 14"/>
            <p:cNvSpPr/>
            <p:nvPr/>
          </p:nvSpPr>
          <p:spPr>
            <a:xfrm flipV="1">
              <a:off x="670516" y="4021070"/>
              <a:ext cx="245327" cy="17841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854" y="3614834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-35</a:t>
              </a:r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9088" y="4609210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Долина </a:t>
            </a:r>
            <a:r>
              <a:rPr lang="ru-RU" dirty="0" err="1" smtClean="0"/>
              <a:t>р.Дон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66902" y="4579094"/>
            <a:ext cx="165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Устье р. </a:t>
            </a:r>
            <a:r>
              <a:rPr lang="ru-RU" dirty="0" err="1" smtClean="0"/>
              <a:t>Калаус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0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1" y="1531284"/>
            <a:ext cx="3362325" cy="3943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6480" y="1531284"/>
            <a:ext cx="38954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Живое сечение пролива при этих отметках дна до водораздела составляет около 80000 м2, что при существенном уклоне 10-30 см/км обеспечивает пропускную способность 200-300 тыс. м3/с, что заведомо больше стока воды в </a:t>
            </a:r>
            <a:r>
              <a:rPr lang="ru-RU" dirty="0" err="1" smtClean="0"/>
              <a:t>хвалынский</a:t>
            </a:r>
            <a:r>
              <a:rPr lang="ru-RU" dirty="0" smtClean="0"/>
              <a:t> Каспий.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0093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Наличие одной или нескольких перемычек в проливе с отметками, существенно большими отметок современного порога.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3707" y="5822576"/>
            <a:ext cx="714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является обоснованием необходимости наличия перемычки в проливе для самой возможности поднятия уровня Каспия до отметок 45 м БС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0" y="718858"/>
            <a:ext cx="4390949" cy="475577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3307448" y="3200400"/>
            <a:ext cx="744924" cy="17049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70139" y="4052857"/>
            <a:ext cx="3443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А.Л. </a:t>
            </a:r>
            <a:r>
              <a:rPr lang="ru-RU" dirty="0" err="1" smtClean="0"/>
              <a:t>Чепалыга</a:t>
            </a:r>
            <a:r>
              <a:rPr lang="ru-RU" dirty="0" smtClean="0"/>
              <a:t> (2005) для примерно такого живого сечения оценил пропускную способность в 50000 м3/с.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3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9" y="632012"/>
            <a:ext cx="3394604" cy="59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8123" y="1230755"/>
            <a:ext cx="7507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Сток воды из рек в Каспий, в первую очередь из Волги, </a:t>
            </a:r>
            <a:r>
              <a:rPr lang="ru-RU" dirty="0" smtClean="0"/>
              <a:t>был </a:t>
            </a:r>
            <a:r>
              <a:rPr lang="ru-RU" dirty="0" smtClean="0"/>
              <a:t>стационарным на протяжении длительного времени. Для того, чтобы сформировались выраженные меандры речного русла, необходимы сотни лет. </a:t>
            </a:r>
            <a:r>
              <a:rPr lang="ru-RU" dirty="0" err="1" smtClean="0"/>
              <a:t>Макроизлучины</a:t>
            </a:r>
            <a:r>
              <a:rPr lang="ru-RU" dirty="0" smtClean="0"/>
              <a:t> рек бассейна Каспия, большие размеры которых  свидетельствуют о большом стоке воды, имеются как на террасах высотой около 50 м (до прорыва), так и около 25 м (после прорыва). Это тоже говорит о длительном периоде стационарного стока.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1882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Положительный водный баланс </a:t>
            </a:r>
            <a:r>
              <a:rPr lang="ru-RU" sz="1200" dirty="0" err="1" smtClean="0"/>
              <a:t>хвалынского</a:t>
            </a:r>
            <a:r>
              <a:rPr lang="ru-RU" sz="1200" dirty="0" smtClean="0"/>
              <a:t> Каспия или стационарность за длительный период при наличии  существенных колебаний составляющих водного баланса.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56310" y="461665"/>
            <a:ext cx="741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противном случае не было бы превышения уровня моря отметок вершины перемычки и </a:t>
            </a:r>
            <a:r>
              <a:rPr lang="ru-RU" dirty="0" err="1" smtClean="0"/>
              <a:t>перетока</a:t>
            </a:r>
            <a:r>
              <a:rPr lang="ru-RU" dirty="0" smtClean="0"/>
              <a:t> воды через перемычку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56310" y="3384839"/>
            <a:ext cx="7288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Важным фактором была выраженная сезонность стока воды в Каспий, когда увеличение уровня моря происходило в основном во время половодья, а снижение – во время межени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1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Возможные количественные характеристики стока воды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Маныч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41" y="771194"/>
            <a:ext cx="11220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размерам русел больших рек рассчитан годовой приток речных вод в Каспий около 500 км3. Годовой сток вод тающего Скандинавского ледника оценивается в </a:t>
            </a:r>
            <a:r>
              <a:rPr lang="ru-RU" dirty="0"/>
              <a:t>20-70 </a:t>
            </a:r>
            <a:r>
              <a:rPr lang="ru-RU" dirty="0" smtClean="0"/>
              <a:t>км3. Предполагается, что </a:t>
            </a:r>
            <a:r>
              <a:rPr lang="ru-RU" dirty="0"/>
              <a:t>сток 520-570 км3 был </a:t>
            </a:r>
            <a:r>
              <a:rPr lang="ru-RU" dirty="0" smtClean="0"/>
              <a:t>на этапе максимума </a:t>
            </a:r>
            <a:r>
              <a:rPr lang="ru-RU" dirty="0" err="1" smtClean="0"/>
              <a:t>хвалынской</a:t>
            </a:r>
            <a:r>
              <a:rPr lang="ru-RU" dirty="0" smtClean="0"/>
              <a:t> трансгрессии. Эффективное испарение с поверхности моря должно было быть несколько меньше 520-570 км3 (600-650 мм) в год для обеспечения роста уровня моря и </a:t>
            </a:r>
            <a:r>
              <a:rPr lang="ru-RU" dirty="0" err="1" smtClean="0"/>
              <a:t>перетока</a:t>
            </a:r>
            <a:r>
              <a:rPr lang="ru-RU" dirty="0" smtClean="0"/>
              <a:t> вод через перемычку.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1" y="2328594"/>
            <a:ext cx="4739628" cy="3805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92" y="2212296"/>
            <a:ext cx="5350052" cy="46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923</Words>
  <Application>Microsoft Office PowerPoint</Application>
  <PresentationFormat>Широкоэкранный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Сток воды через Маныч на максимуме Хвалынской трансгрессии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Сток воды через Маныч на максимуме Хвалынской трансгрессии</dc:title>
  <dc:creator>Aleksey Sidorchuk</dc:creator>
  <cp:lastModifiedBy>Aleksey Sidorchuk</cp:lastModifiedBy>
  <cp:revision>39</cp:revision>
  <dcterms:created xsi:type="dcterms:W3CDTF">2022-01-15T09:24:13Z</dcterms:created>
  <dcterms:modified xsi:type="dcterms:W3CDTF">2026-02-27T17:45:49Z</dcterms:modified>
</cp:coreProperties>
</file>