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70" r:id="rId9"/>
    <p:sldId id="265" r:id="rId10"/>
    <p:sldId id="271" r:id="rId11"/>
    <p:sldId id="266" r:id="rId12"/>
    <p:sldId id="267" r:id="rId13"/>
    <p:sldId id="269" r:id="rId14"/>
    <p:sldId id="272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04BD2-5B10-4DB0-BD4C-C66758962206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53678-0CF6-4400-8482-83C367ED53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981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2E521-7276-4B82-AB07-4AA42338674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40A7B-1D68-4076-8BA4-04EFBF4106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71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2E521-7276-4B82-AB07-4AA42338674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40A7B-1D68-4076-8BA4-04EFBF4106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339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2E521-7276-4B82-AB07-4AA42338674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40A7B-1D68-4076-8BA4-04EFBF4106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2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2E521-7276-4B82-AB07-4AA42338674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40A7B-1D68-4076-8BA4-04EFBF4106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466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2E521-7276-4B82-AB07-4AA42338674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40A7B-1D68-4076-8BA4-04EFBF4106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727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2E521-7276-4B82-AB07-4AA42338674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40A7B-1D68-4076-8BA4-04EFBF4106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850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2E521-7276-4B82-AB07-4AA42338674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40A7B-1D68-4076-8BA4-04EFBF4106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1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2E521-7276-4B82-AB07-4AA42338674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40A7B-1D68-4076-8BA4-04EFBF4106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894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2E521-7276-4B82-AB07-4AA42338674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40A7B-1D68-4076-8BA4-04EFBF4106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781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2E521-7276-4B82-AB07-4AA42338674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40A7B-1D68-4076-8BA4-04EFBF4106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013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2E521-7276-4B82-AB07-4AA42338674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40A7B-1D68-4076-8BA4-04EFBF4106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833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2E521-7276-4B82-AB07-4AA42338674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40A7B-1D68-4076-8BA4-04EFBF4106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376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140.pn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12" Type="http://schemas.openxmlformats.org/officeDocument/2006/relationships/image" Target="../media/image13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0.png"/><Relationship Id="rId11" Type="http://schemas.openxmlformats.org/officeDocument/2006/relationships/image" Target="../media/image12.png"/><Relationship Id="rId5" Type="http://schemas.openxmlformats.org/officeDocument/2006/relationships/image" Target="../media/image80.png"/><Relationship Id="rId10" Type="http://schemas.openxmlformats.org/officeDocument/2006/relationships/image" Target="../media/image110.png"/><Relationship Id="rId4" Type="http://schemas.openxmlformats.org/officeDocument/2006/relationships/image" Target="../media/image70.png"/><Relationship Id="rId9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4152" y="345142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ru-RU" sz="5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ОВРАЖНАЯ ЭРОЗИЯ КАК ИСТОЧНИК РЕЧНЫХ НАНОСОВ: ОПЫТ ЧИСЛЕННОГО АНАЛИЗА</a:t>
            </a:r>
            <a:r>
              <a:rPr lang="ru-RU" sz="5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4152" y="4791791"/>
            <a:ext cx="9144000" cy="1655762"/>
          </a:xfrm>
        </p:spPr>
        <p:txBody>
          <a:bodyPr>
            <a:normAutofit fontScale="85000" lnSpcReduction="20000"/>
          </a:bodyPr>
          <a:lstStyle/>
          <a:p>
            <a:r>
              <a:rPr lang="ru-RU" sz="3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Сидорчук</a:t>
            </a:r>
            <a:r>
              <a:rPr lang="ru-RU" sz="3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Алексей Юрьевич</a:t>
            </a:r>
            <a:endParaRPr lang="en-GB" sz="3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/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Московский государственный университет, Москва, Россия,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fluvial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05@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gmail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com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433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748" y="2770094"/>
            <a:ext cx="8120044" cy="1966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3227" y="2355957"/>
            <a:ext cx="3371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Неустойчивые склоны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96873" y="2355957"/>
            <a:ext cx="3265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Склоновые процессы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46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550143" y="129412"/>
                <a:ext cx="5500916" cy="23368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ru-RU" sz="2400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Форма поперечного профиля оврага опишется трапецией с высотой </a:t>
                </a:r>
                <a:r>
                  <a:rPr lang="ru-RU" sz="2400" i="1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</a:t>
                </a:r>
                <a:r>
                  <a:rPr lang="ru-RU" sz="2400" i="1" baseline="-25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</a:t>
                </a:r>
                <a:r>
                  <a:rPr lang="ru-RU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шириной по дну </a:t>
                </a:r>
                <a:r>
                  <a:rPr lang="ru-RU" sz="2400" i="1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W</a:t>
                </a:r>
                <a:r>
                  <a:rPr lang="ru-RU" sz="2400" i="1" baseline="-25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</a:t>
                </a:r>
                <a:r>
                  <a:rPr lang="ru-RU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и шириной </a:t>
                </a:r>
                <a:r>
                  <a:rPr lang="ru-RU" sz="2400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поверху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𝑊</m:t>
                        </m:r>
                      </m:e>
                      <m:sub>
                        <m:r>
                          <a:rPr lang="en-GB" sz="24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𝑡𝑜𝑝</m:t>
                        </m:r>
                      </m:sub>
                    </m:sSub>
                  </m:oMath>
                </a14:m>
                <a:r>
                  <a:rPr lang="ru-RU" sz="2400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с объемом, равном объему прямоугольного выреза</a:t>
                </a:r>
                <a:endParaRPr lang="ru-RU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ru-RU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</a:t>
                </a:r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143" y="129412"/>
                <a:ext cx="5500916" cy="2336858"/>
              </a:xfrm>
              <a:prstGeom prst="rect">
                <a:avLst/>
              </a:prstGeom>
              <a:blipFill rotWithShape="0">
                <a:blip r:embed="rId3"/>
                <a:stretch>
                  <a:fillRect l="-1661" t="-1823" r="-88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499188" y="2349078"/>
                <a:ext cx="3975319" cy="10275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2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ru-RU" sz="3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320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ru-RU" sz="32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r>
                            <a:rPr lang="ru-RU" sz="32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ru-RU" sz="32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32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ru-RU" sz="32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f>
                        <m:fPr>
                          <m:ctrlPr>
                            <a:rPr lang="ru-RU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200" i="1">
                              <a:latin typeface="Cambria Math" panose="02040503050406030204" pitchFamily="18" charset="0"/>
                            </a:rPr>
                            <m:t>𝑑𝑍</m:t>
                          </m:r>
                        </m:num>
                        <m:den>
                          <m:r>
                            <a:rPr lang="ru-RU" sz="32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ru-RU" sz="32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200" i="1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ru-RU" sz="3200" i="1">
                              <a:latin typeface="Cambria Math" panose="02040503050406030204" pitchFamily="18" charset="0"/>
                            </a:rPr>
                            <m:t>𝑈</m:t>
                          </m:r>
                        </m:den>
                      </m:f>
                      <m:f>
                        <m:fPr>
                          <m:ctrlPr>
                            <a:rPr lang="ru-RU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200" i="1">
                              <a:latin typeface="Cambria Math" panose="02040503050406030204" pitchFamily="18" charset="0"/>
                            </a:rPr>
                            <m:t>𝑑𝑍</m:t>
                          </m:r>
                        </m:num>
                        <m:den>
                          <m:r>
                            <a:rPr lang="ru-RU" sz="32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88" y="2349078"/>
                <a:ext cx="3975319" cy="102752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93024" y="3573033"/>
                <a:ext cx="358764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d>
                        <m:d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024" y="3573033"/>
                <a:ext cx="3587649" cy="49244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83176" y="4114007"/>
                <a:ext cx="7588744" cy="14550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3200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GB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GB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GB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GB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GB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GB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GB" sz="3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3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𝑊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3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en-GB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  <m:func>
                                        <m:funcPr>
                                          <m:ctrlPr>
                                            <a:rPr lang="en-GB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sz="32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tan</m:t>
                                          </m:r>
                                        </m:fName>
                                        <m:e>
                                          <m:r>
                                            <a:rPr lang="en-GB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func>
                                    </m:e>
                                  </m:d>
                                </m:e>
                                <m:sup>
                                  <m:r>
                                    <a:rPr lang="en-GB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GB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GB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GB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 sz="3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tan</m:t>
                                  </m:r>
                                </m:fName>
                                <m:e>
                                  <m:r>
                                    <a:rPr lang="en-GB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rad>
                        </m:e>
                      </m:func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176" y="4114007"/>
                <a:ext cx="7588744" cy="145501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899233" y="5609915"/>
                <a:ext cx="3743204" cy="11038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2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ru-RU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GB" sz="32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𝑡𝑜𝑝</m:t>
                          </m:r>
                        </m:sub>
                      </m:sSub>
                      <m:r>
                        <a:rPr lang="ru-RU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ru-RU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ru-RU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𝑏</m:t>
                          </m:r>
                        </m:sub>
                      </m:sSub>
                      <m:r>
                        <a:rPr lang="ru-RU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ru-RU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ru-RU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ru-RU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ru-RU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ru-RU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𝑡𝑔</m:t>
                          </m:r>
                          <m:d>
                            <m:dPr>
                              <m:ctrlPr>
                                <a:rPr lang="ru-RU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3200" i="1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𝜃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233" y="5609915"/>
                <a:ext cx="3743204" cy="110389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5035640" y="2656311"/>
            <a:ext cx="5001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Ширина прямоугольного размыва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35640" y="3535339"/>
            <a:ext cx="2495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Объем размыва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28683" y="4241349"/>
            <a:ext cx="2992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Глубина трапеции после оползания бортов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51550" y="5803027"/>
            <a:ext cx="3980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Ширина трапеции поверху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Объект 14"/>
          <p:cNvGraphicFramePr>
            <a:graphicFrameLocks noChangeAspect="1"/>
          </p:cNvGraphicFramePr>
          <p:nvPr>
            <p:extLst/>
          </p:nvPr>
        </p:nvGraphicFramePr>
        <p:xfrm>
          <a:off x="6611121" y="116401"/>
          <a:ext cx="4670305" cy="17767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CorelDRAW Home &amp; Students" r:id="rId8" imgW="3426017" imgH="1303916" progId="CorelDRAWHome.Graphic.18">
                  <p:embed/>
                </p:oleObj>
              </mc:Choice>
              <mc:Fallback>
                <p:oleObj name="CorelDRAW Home &amp; Students" r:id="rId8" imgW="3426017" imgH="1303916" progId="CorelDRAWHome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611121" y="116401"/>
                        <a:ext cx="4670305" cy="17767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/>
              <p:cNvSpPr/>
              <p:nvPr/>
            </p:nvSpPr>
            <p:spPr>
              <a:xfrm>
                <a:off x="8675493" y="1280451"/>
                <a:ext cx="54155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6" name="Прямоуголь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5493" y="1280451"/>
                <a:ext cx="541559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/>
              <p:cNvSpPr/>
              <p:nvPr/>
            </p:nvSpPr>
            <p:spPr>
              <a:xfrm>
                <a:off x="8499997" y="430547"/>
                <a:ext cx="717055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GB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𝑡𝑜𝑝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7" name="Прямоугольник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9997" y="430547"/>
                <a:ext cx="717055" cy="390748"/>
              </a:xfrm>
              <a:prstGeom prst="rect">
                <a:avLst/>
              </a:prstGeom>
              <a:blipFill rotWithShape="0">
                <a:blip r:embed="rId11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 17"/>
              <p:cNvSpPr/>
              <p:nvPr/>
            </p:nvSpPr>
            <p:spPr>
              <a:xfrm>
                <a:off x="7253150" y="708926"/>
                <a:ext cx="4721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8" name="Прямоугольник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3150" y="708926"/>
                <a:ext cx="472116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Прямоугольник 18"/>
              <p:cNvSpPr/>
              <p:nvPr/>
            </p:nvSpPr>
            <p:spPr>
              <a:xfrm>
                <a:off x="10137877" y="860316"/>
                <a:ext cx="37414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9" name="Прямоугольник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7877" y="860316"/>
                <a:ext cx="374140" cy="369332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Прямая со стрелкой 20"/>
          <p:cNvCxnSpPr/>
          <p:nvPr/>
        </p:nvCxnSpPr>
        <p:spPr>
          <a:xfrm>
            <a:off x="7422649" y="999503"/>
            <a:ext cx="0" cy="1601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7422649" y="576328"/>
            <a:ext cx="0" cy="1601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>
            <a:off x="7253150" y="1165977"/>
            <a:ext cx="8269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7530747" y="566102"/>
            <a:ext cx="9058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9131614" y="566102"/>
            <a:ext cx="12310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8071449" y="1408616"/>
            <a:ext cx="4136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V="1">
            <a:off x="9214589" y="1399984"/>
            <a:ext cx="654030" cy="86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8080076" y="1158499"/>
            <a:ext cx="0" cy="3944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9877246" y="1148398"/>
            <a:ext cx="0" cy="3944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9877246" y="1165977"/>
            <a:ext cx="6601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Дуга 54"/>
          <p:cNvSpPr/>
          <p:nvPr/>
        </p:nvSpPr>
        <p:spPr>
          <a:xfrm>
            <a:off x="9916179" y="981111"/>
            <a:ext cx="263684" cy="386873"/>
          </a:xfrm>
          <a:prstGeom prst="arc">
            <a:avLst>
              <a:gd name="adj1" fmla="val 16429723"/>
              <a:gd name="adj2" fmla="val 2134005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02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2444" y="538687"/>
            <a:ext cx="109943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Ucr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неразмывающая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скорость потока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Q 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расход воды, который можно выразить через слой стока 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 площадь водосбора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отметка дна потока или поверхности водосбора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ширина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потока по эмпирической формуле</a:t>
            </a: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глубина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потока по эмпирической формуле;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коэффициент шероховатости в формуле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Маннинга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температура воды (воздуха)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угол естественного откоса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Коэффициент эрозии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kb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Коэффициент эрозии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берегов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kTE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Коэффициент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термоэрозии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DEM -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Цифровая модель рельефа – линии тока, для каждой по ее длине отметки поверхности, площади водосбора</a:t>
            </a: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63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3252" y="315009"/>
            <a:ext cx="6419850" cy="6048375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221673" y="315009"/>
            <a:ext cx="4114800" cy="3986538"/>
            <a:chOff x="577939" y="746975"/>
            <a:chExt cx="4808710" cy="486302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939" y="746975"/>
              <a:ext cx="4808710" cy="4863020"/>
            </a:xfrm>
            <a:prstGeom prst="rect">
              <a:avLst/>
            </a:prstGeom>
          </p:spPr>
        </p:pic>
        <p:cxnSp>
          <p:nvCxnSpPr>
            <p:cNvPr id="6" name="Прямая соединительная линия 5"/>
            <p:cNvCxnSpPr/>
            <p:nvPr/>
          </p:nvCxnSpPr>
          <p:spPr>
            <a:xfrm>
              <a:off x="4940360" y="2283833"/>
              <a:ext cx="156012" cy="78006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Овал 8"/>
          <p:cNvSpPr/>
          <p:nvPr/>
        </p:nvSpPr>
        <p:spPr>
          <a:xfrm>
            <a:off x="5900282" y="1676203"/>
            <a:ext cx="360218" cy="290946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260500" y="1491537"/>
            <a:ext cx="3317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Для ненарушенных водосборов</a:t>
            </a:r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6869906" y="4535073"/>
            <a:ext cx="3879467" cy="646331"/>
            <a:chOff x="6663842" y="4715379"/>
            <a:chExt cx="3879467" cy="646331"/>
          </a:xfrm>
        </p:grpSpPr>
        <p:sp>
          <p:nvSpPr>
            <p:cNvPr id="8" name="Овал 7"/>
            <p:cNvSpPr/>
            <p:nvPr/>
          </p:nvSpPr>
          <p:spPr>
            <a:xfrm>
              <a:off x="9864436" y="4793673"/>
              <a:ext cx="678873" cy="56803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63842" y="4715379"/>
              <a:ext cx="33386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Для водосборов с нарушенным </a:t>
              </a:r>
            </a:p>
            <a:p>
              <a:r>
                <a:rPr lang="ru-RU" dirty="0" smtClean="0"/>
                <a:t>растительным покровом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10892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660" y="0"/>
            <a:ext cx="892467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0" y="147918"/>
            <a:ext cx="4338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617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78" y="-12435"/>
            <a:ext cx="9672034" cy="695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4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611" y="140058"/>
            <a:ext cx="10637949" cy="598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18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40" y="132009"/>
            <a:ext cx="10766738" cy="605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61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4808710" cy="48630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150" y="347729"/>
            <a:ext cx="4453678" cy="63361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655" y="4707835"/>
            <a:ext cx="3335176" cy="2253196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4472326" y="1746461"/>
            <a:ext cx="125676" cy="15601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263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1121" y="2236877"/>
            <a:ext cx="9144000" cy="1655762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Динамическая модель овражной эрозии и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термоэрозии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GULTEM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09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7583" y="618186"/>
            <a:ext cx="3862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Модель двухступенчатая: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1522" y="1313645"/>
            <a:ext cx="107281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Рассчитывается глубина и ширина эрозионного и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термоэрозионного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размыва прямоугольной формы за время эпизода стока воды (периода снеготаяния или ливня)</a:t>
            </a:r>
          </a:p>
          <a:p>
            <a:pPr marL="342900" indent="-342900">
              <a:buAutoNum type="arabicParenR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За время между эпизодами стока размыв прямоугольной формы склоновыми процессами преобразуется в трапецию со сторонами под углом естественного откоса и с объемом, равным объему эрозионного размыва</a:t>
            </a:r>
          </a:p>
          <a:p>
            <a:pPr marL="342900" indent="-342900">
              <a:buAutoNum type="arabicParenR"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398" y="4790941"/>
            <a:ext cx="11168129" cy="13222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8398" y="4360633"/>
            <a:ext cx="2566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Прямоугольный размыв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467802" y="4344423"/>
            <a:ext cx="2366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Неустойчивые склоны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448955" y="4344423"/>
            <a:ext cx="2282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Склоновые процессы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9346752" y="4114122"/>
            <a:ext cx="2356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Трапециевидный поперечный профиль оврага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748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152" y="2178423"/>
            <a:ext cx="5163509" cy="26387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26339" y="1388833"/>
            <a:ext cx="3608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Прямоугольный размыв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217459" y="2608729"/>
            <a:ext cx="26894" cy="12371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7279341" y="2608729"/>
            <a:ext cx="26894" cy="12371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5217459" y="3845859"/>
            <a:ext cx="208877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5230906" y="2608729"/>
            <a:ext cx="2075329" cy="123713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6024200" y="3200401"/>
            <a:ext cx="403411" cy="60365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5400000">
            <a:off x="5125018" y="3172234"/>
            <a:ext cx="403411" cy="265563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rot="16200000">
            <a:off x="6974541" y="3165408"/>
            <a:ext cx="403411" cy="233082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153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37125" y="1878288"/>
                <a:ext cx="2630079" cy="9364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num>
                        <m:den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𝐻</m:t>
                      </m:r>
                      <m:sSub>
                        <m:sSub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𝑞</m:t>
                      </m:r>
                      <m:f>
                        <m:f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num>
                        <m:den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125" y="1878288"/>
                <a:ext cx="2630079" cy="93641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786383" y="149294"/>
                <a:ext cx="8139450" cy="3345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Исходные данные:</a:t>
                </a:r>
                <a:endParaRPr lang="en-GB" sz="2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ru-RU" sz="2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 отметки дна потока (поверхности водосбора) по длине линии тока</a:t>
                </a:r>
                <a:r>
                  <a:rPr lang="en-GB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Z</a:t>
                </a:r>
                <a:endParaRPr lang="ru-RU" sz="2400" i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ru-RU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удельные расходы воды</a:t>
                </a:r>
                <a:r>
                  <a:rPr lang="en-GB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𝑞</m:t>
                    </m:r>
                    <m:r>
                      <a:rPr lang="en-GB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GB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𝑄</m:t>
                        </m:r>
                      </m:num>
                      <m:den>
                        <m:r>
                          <a:rPr lang="en-GB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𝑊</m:t>
                        </m:r>
                      </m:den>
                    </m:f>
                    <m:r>
                      <a:rPr lang="en-GB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GB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𝑄</m:t>
                        </m:r>
                      </m:num>
                      <m:den>
                        <m:sSub>
                          <m:sSubPr>
                            <m:ctrlPr>
                              <a:rPr lang="en-GB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GB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GB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𝑊</m:t>
                            </m:r>
                          </m:sub>
                        </m:sSub>
                        <m:sSup>
                          <m:sSupPr>
                            <m:ctrlPr>
                              <a:rPr lang="en-GB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GB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𝑄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sz="2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GB" sz="2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GB" sz="2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𝑤</m:t>
                                </m:r>
                              </m:sub>
                            </m:sSub>
                          </m:sup>
                        </m:sSup>
                      </m:den>
                    </m:f>
                  </m:oMath>
                </a14:m>
                <a:endParaRPr lang="ru-RU" sz="2800" i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ru-RU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Число</a:t>
                </a:r>
                <a:r>
                  <a:rPr lang="en-GB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ru-RU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равное нулю при </a:t>
                </a:r>
                <a:r>
                  <a:rPr lang="en-GB" sz="2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U-</a:t>
                </a:r>
                <a:r>
                  <a:rPr lang="en-GB" sz="2400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Ucr</a:t>
                </a:r>
                <a:r>
                  <a:rPr lang="en-GB" sz="2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≤0 </a:t>
                </a:r>
                <a:r>
                  <a:rPr lang="ru-RU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и 1 при </a:t>
                </a:r>
                <a:r>
                  <a:rPr lang="en-GB" sz="2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U-</a:t>
                </a:r>
                <a:r>
                  <a:rPr lang="en-GB" sz="2400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Ucr</a:t>
                </a:r>
                <a:r>
                  <a:rPr lang="en-GB" sz="2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&gt;0</a:t>
                </a:r>
              </a:p>
              <a:p>
                <a:r>
                  <a:rPr lang="ru-RU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Скорость потока </a:t>
                </a:r>
                <a:r>
                  <a:rPr lang="en-GB" sz="2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U</a:t>
                </a:r>
                <a:r>
                  <a:rPr lang="en-GB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определяется по формуле </a:t>
                </a:r>
                <a:r>
                  <a:rPr lang="ru-RU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Шези</a:t>
                </a:r>
                <a:endParaRPr lang="ru-RU" sz="2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ru-RU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Коэффициент эрозии</a:t>
                </a:r>
                <a:r>
                  <a:rPr lang="en-GB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400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kE</a:t>
                </a:r>
                <a:endParaRPr lang="ru-RU" sz="24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6383" y="149294"/>
                <a:ext cx="8139450" cy="3345275"/>
              </a:xfrm>
              <a:prstGeom prst="rect">
                <a:avLst/>
              </a:prstGeom>
              <a:blipFill rotWithShape="0">
                <a:blip r:embed="rId3"/>
                <a:stretch>
                  <a:fillRect l="-1124" t="-1275" b="-327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37125" y="4049047"/>
                <a:ext cx="2311787" cy="9364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num>
                        <m:den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𝑇𝐸</m:t>
                          </m:r>
                        </m:sub>
                      </m:sSub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125" y="4049047"/>
                <a:ext cx="2311787" cy="93641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63637" y="222127"/>
            <a:ext cx="2520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Механическая эрозия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4997" y="3454715"/>
            <a:ext cx="2137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термоэрозия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95481" y="4101753"/>
            <a:ext cx="6220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Температура воды (воздуха)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ru-RU" sz="24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Коэффициент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термоэрозии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kTE</a:t>
            </a:r>
            <a:endParaRPr 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3637" y="5348956"/>
            <a:ext cx="11462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Если скорость механической эрозии больше скорости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термоэрозии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 талый грунт все время удаляется и считаем по формуле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термоэрозии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3637" y="6026410"/>
            <a:ext cx="11462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Если скорость механической эрозии меньше скорости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термоэрозии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 формируется слой талого грунта и считаем по формуле эрозии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26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305</Words>
  <Application>Microsoft Office PowerPoint</Application>
  <PresentationFormat>Широкоэкранный</PresentationFormat>
  <Paragraphs>60</Paragraphs>
  <Slides>14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Times New Roman</vt:lpstr>
      <vt:lpstr>Тема Office</vt:lpstr>
      <vt:lpstr>CorelDRAW Home &amp; Students</vt:lpstr>
      <vt:lpstr>    ОВРАЖНАЯ ЭРОЗИЯ КАК ИСТОЧНИК РЕЧНЫХ НАНОСОВ: ОПЫТ ЧИСЛЕННОГО АНАЛИЗА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ОВРАЖНАЯ ЭРОЗИЯ КАК ИСТОЧНИК РЕЧНЫХ НАНОСОВ: ОПЫТ ЧИСЛЕННОГО АНАЛИЗА</dc:title>
  <dc:creator>Aleksey Sidorchuk</dc:creator>
  <cp:lastModifiedBy>Aleksey Sidorchuk</cp:lastModifiedBy>
  <cp:revision>18</cp:revision>
  <dcterms:created xsi:type="dcterms:W3CDTF">2025-03-16T09:00:29Z</dcterms:created>
  <dcterms:modified xsi:type="dcterms:W3CDTF">2026-02-27T16:39:20Z</dcterms:modified>
</cp:coreProperties>
</file>