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58" r:id="rId4"/>
    <p:sldId id="269" r:id="rId5"/>
    <p:sldId id="260" r:id="rId6"/>
    <p:sldId id="262" r:id="rId7"/>
    <p:sldId id="271" r:id="rId8"/>
    <p:sldId id="273" r:id="rId9"/>
    <p:sldId id="274" r:id="rId10"/>
    <p:sldId id="263" r:id="rId11"/>
    <p:sldId id="265" r:id="rId12"/>
    <p:sldId id="272" r:id="rId13"/>
    <p:sldId id="270" r:id="rId14"/>
    <p:sldId id="266" r:id="rId15"/>
    <p:sldId id="268" r:id="rId16"/>
    <p:sldId id="261" r:id="rId17"/>
    <p:sldId id="275" r:id="rId18"/>
    <p:sldId id="26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DD0B7-C437-460A-B250-8674C3ACF380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66431-01CA-448B-9A25-7893C64F51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29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09001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6538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6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4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72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5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5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7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9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3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4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9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242-EB2B-458B-9F2F-4681F41DB14C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22C2-2C21-4761-B4DB-EC5835E4E4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9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leoclimate_Modelling_Intercomparison_Project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9767" y="441438"/>
            <a:ext cx="9144000" cy="311605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РЕЧНОЙ СТОК С ЮЖНОЙ ЧАСТИ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ВОСТОЧНО-ЕВРОПЕЙСКОЙ РАВНИНЫ –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НОВЫЕ ДАННЫЕ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err="1" smtClean="0">
                <a:latin typeface="Arial" pitchFamily="34" charset="0"/>
                <a:cs typeface="Arial" pitchFamily="34" charset="0"/>
              </a:rPr>
              <a:t>Сидорчук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А.Ю.(1), Борисова О.К.(2), Панин А.В.(2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478" y="4299012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(1)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Московский государственный университет им. М.В. Ломоносова, Москва,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fluvial05@gmail.com</a:t>
            </a:r>
            <a:endParaRPr lang="en-GB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(2) Институт географии РАН, Москва, </a:t>
            </a:r>
            <a:r>
              <a:rPr lang="en-GB" altLang="ru-RU" i="1" dirty="0" smtClean="0">
                <a:latin typeface="Arial" charset="0"/>
                <a:ea typeface="Calibri" pitchFamily="34" charset="0"/>
                <a:cs typeface="Times New Roman" pitchFamily="18" charset="0"/>
              </a:rPr>
              <a:t>paleo_igras@mail.ru</a:t>
            </a:r>
            <a:endParaRPr lang="ru-RU" altLang="ru-RU" i="1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2" y="389142"/>
            <a:ext cx="9288696" cy="484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9653917" y="538312"/>
            <a:ext cx="244348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обозначения: </a:t>
            </a:r>
          </a:p>
          <a:p>
            <a:r>
              <a:rPr lang="ru-RU" alt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местонахождения </a:t>
            </a: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современной концентрации ИФ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GB" alt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Слобода, </a:t>
            </a:r>
          </a:p>
          <a:p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Понизовье, </a:t>
            </a:r>
          </a:p>
          <a:p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Елисеевичи, </a:t>
            </a:r>
          </a:p>
          <a:p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Юдиново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alt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Свапа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Сейм, </a:t>
            </a:r>
          </a:p>
          <a:p>
            <a:r>
              <a:rPr lang="en-GB" alt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Прутище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Москва-река, </a:t>
            </a:r>
          </a:p>
          <a:p>
            <a:r>
              <a:rPr lang="en-GB" alt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Галичское оз., </a:t>
            </a:r>
          </a:p>
          <a:p>
            <a:r>
              <a:rPr lang="en-GB" alt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Хопер, </a:t>
            </a:r>
          </a:p>
          <a:p>
            <a:r>
              <a:rPr lang="en-GB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altLang="ru-RU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Переполье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r>
              <a:rPr lang="ru-RU" alt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современные районы-аналоги для ископаемых флор; </a:t>
            </a:r>
          </a:p>
          <a:p>
            <a:r>
              <a:rPr lang="ru-RU" alt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группы ЦСК.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sp>
        <p:nvSpPr>
          <p:cNvPr id="29702" name="TextBox 1"/>
          <p:cNvSpPr txBox="1">
            <a:spLocks noChangeArrowheads="1"/>
          </p:cNvSpPr>
          <p:nvPr/>
        </p:nvSpPr>
        <p:spPr bwMode="auto">
          <a:xfrm>
            <a:off x="662940" y="5238778"/>
            <a:ext cx="1081593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современной концентрации видов ископаемых флор с возрастом от максимума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последнего 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оледенения до раннего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голоцена располагаются на Алтае, в Саянах, в Прибайкалье и на южном Урале. Реки на этих территориях не могут быть использованы в качестве гидрологических аналогов древних равнинных рек. Поэтому в качестве аналогов выбраны равнинные реки современных </a:t>
            </a:r>
            <a:r>
              <a:rPr lang="ru-RU" alt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перигляциальных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областей.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470049" y="1234434"/>
            <a:ext cx="4593729" cy="863111"/>
            <a:chOff x="3647470" y="2647103"/>
            <a:chExt cx="4593729" cy="863111"/>
          </a:xfrm>
        </p:grpSpPr>
        <p:sp>
          <p:nvSpPr>
            <p:cNvPr id="6" name="Овал 5"/>
            <p:cNvSpPr/>
            <p:nvPr/>
          </p:nvSpPr>
          <p:spPr>
            <a:xfrm rot="19340836">
              <a:off x="7611455" y="2647103"/>
              <a:ext cx="629744" cy="62103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 rot="20956227">
              <a:off x="3647470" y="2957619"/>
              <a:ext cx="1089212" cy="55259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74170" y="182880"/>
            <a:ext cx="777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Палеофлористический анализ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палеоботанических (в основном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палинологических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данных </a:t>
            </a:r>
          </a:p>
        </p:txBody>
      </p:sp>
    </p:spTree>
    <p:extLst>
      <p:ext uri="{BB962C8B-B14F-4D97-AF65-F5344CB8AC3E}">
        <p14:creationId xmlns:p14="http://schemas.microsoft.com/office/powerpoint/2010/main" val="409831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суточный и годовой сток_граф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30" y="362442"/>
            <a:ext cx="8434552" cy="5457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08" y="5894155"/>
            <a:ext cx="11651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значении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y=0.02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годовой сток с бассейна Днепра (504000 км2) составлял 175 км3; с бассейна Дона (422000 км2) – 155 км3; с бассейна Волги (1360000 км2) – 500 км3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8329031" y="362601"/>
            <a:ext cx="3621233" cy="4919995"/>
            <a:chOff x="8265967" y="567559"/>
            <a:chExt cx="3621233" cy="4919995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8265967" y="2625232"/>
              <a:ext cx="3621233" cy="2862322"/>
              <a:chOff x="8329029" y="2641001"/>
              <a:chExt cx="3621233" cy="2862322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43316" y="2736121"/>
                <a:ext cx="266700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33791" y="3347711"/>
                <a:ext cx="285750" cy="257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351363" y="4249657"/>
                <a:ext cx="219075" cy="219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329029" y="4837434"/>
                <a:ext cx="29527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8655274" y="2641001"/>
                <a:ext cx="329498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для бассейна р. Вилюй,</a:t>
                </a:r>
              </a:p>
              <a:p>
                <a:pPr algn="just"/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для рек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Большеземель-ской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тундры,</a:t>
                </a:r>
              </a:p>
              <a:p>
                <a:pPr algn="just"/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для рек п-ова Ямал,</a:t>
                </a:r>
              </a:p>
              <a:p>
                <a:pPr algn="just"/>
                <a:endParaRPr lang="ru-RU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2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палеорек</a:t>
                </a:r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в бассейне Оки</a:t>
                </a:r>
                <a:r>
                  <a:rPr lang="en-GB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8324193" y="567559"/>
              <a:ext cx="34999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    Зависимость отношения суточного слоя стока в максимум половодья и среднего слоя стока за год, </a:t>
              </a:r>
            </a:p>
            <a:p>
              <a:pPr algn="just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Х</a:t>
              </a:r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max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/Х</a:t>
              </a:r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mean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, от площади водосбора </a:t>
              </a:r>
              <a:r>
                <a:rPr lang="en-GB" sz="2000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87232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5836"/>
            <a:ext cx="12192000" cy="5832164"/>
          </a:xfrm>
          <a:prstGeom prst="rect">
            <a:avLst/>
          </a:prstGeom>
        </p:spPr>
      </p:pic>
      <p:sp>
        <p:nvSpPr>
          <p:cNvPr id="5" name="AutoShape 2" descr="data:image/png;base64,iVBORw0KGgoAAAANSUhEUgAAABAAAAAQCAYAAAAf8/9hAAAACXBIWXMAAAsTAAALEwEAmpwYAAAAAXNSR0IArs4c6QAAAARnQU1BAACxjwv8YQUAAAKfSURBVHgBjVNLTBNRFL13PrYlUMpHmKYfKrb+2KAx0bihJrpSDIkbw0YiLogbxLhyx9ZoXBnjSo0bFkRi3LAyGBMTiCJx1UCIkk5lJCLMTFtoOzPX915LQSOJdzKf9+5555533xkZ9ol4PDraGm2Z7jzSPtIADaZl2Qv/wsl/T0SjWrot3j7VdSN2vffBscDhYS2EQAO+Ld9QAPwrlpXP7MXjzoemaQlVlZ+FB7vTiZFu8DUjSFKFFMkFGR0sfS/S0mMds1PrzysVd9wwjG91BVxu8LQ2nXx4rqujP47olwhBXEhULaI2yRi+0AyJq629pdXyqPzrAJim/U7mkkOXUhOJ+32gtgWwKgvxw6k32HElDkqTyka4o5fURhmjl1twK1fq83R6LfF5RQuCSyo5pBB7g+spAu+ATC4oVNArsD5ng+ep6AHLkwz+iJ/x+kKCgEgCx1OQL3Q9uU7gsblCtoKfhz+CmSkSw3Acy6tijSgugGzgkQKMHl2J5WrN5USLd2ehNR2G8GASPXIYmCUYhq0RmF0FbAs1+cgr8MhnLCgubkLHYIrlFKpWFzdSzQFSTQF5u0mhhocvdRDarx2FpTuzWDYJGQnwm/fKI9wlIH7SXjXh7GkiJ+q8eZIpRMg+zYi8KOAqbLcSiR4QyZuOYQpZtU1xbky9v8WM5LCBA8mX/cTN5LkO6xGK49zWSwIu27ZtBNa20VleS6vHo4CNfqz7k/mo5lZuDfEqLm3A8r05/PnWGMvlchOiE5ZlzQTzWy/yk59aHMPqVZNhkht9WLc6e7p2GX48mYeV8dkZd80+n82uTv/xL+xELBYbUCLBRw0XexKhoTOAhQLYk/Ngvvqy4GyWx3Rdn4H/iVgsMnTobM/XrhPdG5FI5PZ+uN9/hz4cOxubdAAAAABJRU5ErkJggg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76050" y="43298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8450" y="4157512"/>
            <a:ext cx="2797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u="sng" dirty="0" err="1">
                <a:solidFill>
                  <a:srgbClr val="1A0DAB"/>
                </a:solidFill>
                <a:latin typeface="Google Sans"/>
                <a:cs typeface="Arial" panose="020B0604020202020204" pitchFamily="34" charset="0"/>
                <a:hlinkClick r:id="rId3"/>
              </a:rPr>
              <a:t>Paleoclimate</a:t>
            </a:r>
            <a:r>
              <a:rPr lang="ru-RU" altLang="ru-RU" u="sng" dirty="0">
                <a:solidFill>
                  <a:srgbClr val="1A0DAB"/>
                </a:solidFill>
                <a:latin typeface="Google Sans"/>
                <a:cs typeface="Arial" panose="020B0604020202020204" pitchFamily="34" charset="0"/>
                <a:hlinkClick r:id="rId3"/>
              </a:rPr>
              <a:t> </a:t>
            </a:r>
            <a:r>
              <a:rPr lang="ru-RU" altLang="ru-RU" u="sng" dirty="0" err="1">
                <a:solidFill>
                  <a:srgbClr val="1A0DAB"/>
                </a:solidFill>
                <a:latin typeface="Google Sans"/>
                <a:cs typeface="Arial" panose="020B0604020202020204" pitchFamily="34" charset="0"/>
                <a:hlinkClick r:id="rId3"/>
              </a:rPr>
              <a:t>Modelling</a:t>
            </a:r>
            <a:r>
              <a:rPr lang="ru-RU" altLang="ru-RU" u="sng" dirty="0">
                <a:solidFill>
                  <a:srgbClr val="1A0DAB"/>
                </a:solidFill>
                <a:latin typeface="Google Sans"/>
                <a:cs typeface="Arial" panose="020B0604020202020204" pitchFamily="34" charset="0"/>
                <a:hlinkClick r:id="rId3"/>
              </a:rPr>
              <a:t> </a:t>
            </a:r>
            <a:r>
              <a:rPr lang="ru-RU" altLang="ru-RU" u="sng" dirty="0" err="1">
                <a:solidFill>
                  <a:srgbClr val="1A0DAB"/>
                </a:solidFill>
                <a:latin typeface="Google Sans"/>
                <a:cs typeface="Arial" panose="020B0604020202020204" pitchFamily="34" charset="0"/>
                <a:hlinkClick r:id="rId3"/>
              </a:rPr>
              <a:t>Intercomparison</a:t>
            </a:r>
            <a:r>
              <a:rPr lang="ru-RU" altLang="ru-RU" u="sng" dirty="0">
                <a:solidFill>
                  <a:srgbClr val="1A0DAB"/>
                </a:solidFill>
                <a:latin typeface="Google Sans"/>
                <a:cs typeface="Arial" panose="020B0604020202020204" pitchFamily="34" charset="0"/>
                <a:hlinkClick r:id="rId3"/>
              </a:rPr>
              <a:t> </a:t>
            </a:r>
            <a:r>
              <a:rPr lang="ru-RU" altLang="ru-RU" u="sng" dirty="0" err="1">
                <a:solidFill>
                  <a:srgbClr val="1A0DAB"/>
                </a:solidFill>
                <a:latin typeface="Google Sans"/>
                <a:cs typeface="Arial" panose="020B0604020202020204" pitchFamily="34" charset="0"/>
                <a:hlinkClick r:id="rId3"/>
              </a:rPr>
              <a:t>Project</a:t>
            </a:r>
            <a:r>
              <a:rPr lang="en-GB" altLang="ru-RU" u="sng" dirty="0">
                <a:solidFill>
                  <a:srgbClr val="1A0DAB"/>
                </a:solidFill>
                <a:latin typeface="Google Sans"/>
                <a:cs typeface="Arial" panose="020B0604020202020204" pitchFamily="34" charset="0"/>
                <a:hlinkClick r:id="rId3"/>
              </a:rPr>
              <a:t> </a:t>
            </a:r>
            <a:r>
              <a:rPr lang="en-GB" altLang="ru-RU" u="sng" dirty="0" smtClean="0">
                <a:solidFill>
                  <a:srgbClr val="1A0DAB"/>
                </a:solidFill>
                <a:latin typeface="Google Sans"/>
                <a:cs typeface="Arial" panose="020B0604020202020204" pitchFamily="34" charset="0"/>
                <a:hlinkClick r:id="rId3"/>
              </a:rPr>
              <a:t>– </a:t>
            </a:r>
            <a:endParaRPr lang="ru-RU" altLang="ru-RU" u="sng" dirty="0" smtClean="0">
              <a:solidFill>
                <a:srgbClr val="1A0DAB"/>
              </a:solidFill>
              <a:latin typeface="Google Sans"/>
              <a:cs typeface="Arial" panose="020B0604020202020204" pitchFamily="34" charset="0"/>
              <a:hlinkClick r:id="rId3"/>
            </a:endParaRPr>
          </a:p>
          <a:p>
            <a:r>
              <a:rPr lang="ru-RU" altLang="ru-RU" u="sng" dirty="0" smtClean="0">
                <a:solidFill>
                  <a:srgbClr val="1A0DAB"/>
                </a:solidFill>
                <a:latin typeface="Google Sans"/>
                <a:cs typeface="Arial" panose="020B0604020202020204" pitchFamily="34" charset="0"/>
                <a:hlinkClick r:id="rId3"/>
              </a:rPr>
              <a:t>Проект </a:t>
            </a:r>
            <a:r>
              <a:rPr lang="ru-RU" altLang="ru-RU" u="sng" dirty="0">
                <a:solidFill>
                  <a:srgbClr val="1A0DAB"/>
                </a:solidFill>
                <a:latin typeface="Google Sans"/>
                <a:cs typeface="Arial" panose="020B0604020202020204" pitchFamily="34" charset="0"/>
                <a:hlinkClick r:id="rId3"/>
              </a:rPr>
              <a:t>сравнения результатов палеоклиматического моделирования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115"/>
            <a:ext cx="121919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Использование данных палеоклиматического моделирования для поиска современных аналогов древних климатов и последующего гидрологического моделирования процессов снеготаяния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 условиях аналогов древних климатов для получения весеннего стока древних рек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од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781" y="0"/>
            <a:ext cx="9896475" cy="4791075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86633" y="4826675"/>
            <a:ext cx="11454847" cy="20313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Современные климатические аналоги древних климатов южного </a:t>
            </a:r>
            <a:r>
              <a:rPr lang="ru-RU" alt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мегасклона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Восточно-Европейской равнины располагаются  в основном на горных территориях (в Саянах,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рибайкалье и Забайкалье, в Приморье), как и аналоги, найденные палеофлористическим методом. Реки на этих территориях не могут быть использованы в качестве прямых гидрологических аналогов древних равнинных рек. Поэтому на территориях-аналогах берутся современные данные о ходе </a:t>
            </a:r>
            <a:r>
              <a:rPr lang="ru-RU" alt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метеоэлементов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метеостанциях-аналогах, и с помощью гидрологической модели определяется </a:t>
            </a: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величина стока за половодье, которой соответствует слой максимального суточного стока, полученный для древних рек.</a:t>
            </a:r>
            <a:endParaRPr lang="ru-RU" alt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695126" y="1098718"/>
            <a:ext cx="6487894" cy="1991324"/>
            <a:chOff x="3633568" y="1240606"/>
            <a:chExt cx="6535364" cy="1994963"/>
          </a:xfrm>
        </p:grpSpPr>
        <p:sp>
          <p:nvSpPr>
            <p:cNvPr id="4" name="Овал 3"/>
            <p:cNvSpPr/>
            <p:nvPr/>
          </p:nvSpPr>
          <p:spPr>
            <a:xfrm>
              <a:off x="9972989" y="3044651"/>
              <a:ext cx="195943" cy="1909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633568" y="1240606"/>
              <a:ext cx="1855712" cy="1690034"/>
            </a:xfrm>
            <a:custGeom>
              <a:avLst/>
              <a:gdLst>
                <a:gd name="connsiteX0" fmla="*/ 214951 w 1855712"/>
                <a:gd name="connsiteY0" fmla="*/ 276695 h 1690034"/>
                <a:gd name="connsiteX1" fmla="*/ 109443 w 1855712"/>
                <a:gd name="connsiteY1" fmla="*/ 342010 h 1690034"/>
                <a:gd name="connsiteX2" fmla="*/ 3935 w 1855712"/>
                <a:gd name="connsiteY2" fmla="*/ 166164 h 1690034"/>
                <a:gd name="connsiteX3" fmla="*/ 255144 w 1855712"/>
                <a:gd name="connsiteY3" fmla="*/ 25487 h 1690034"/>
                <a:gd name="connsiteX4" fmla="*/ 742489 w 1855712"/>
                <a:gd name="connsiteY4" fmla="*/ 713799 h 1690034"/>
                <a:gd name="connsiteX5" fmla="*/ 868093 w 1855712"/>
                <a:gd name="connsiteY5" fmla="*/ 618339 h 1690034"/>
                <a:gd name="connsiteX6" fmla="*/ 1797566 w 1855712"/>
                <a:gd name="connsiteY6" fmla="*/ 1437280 h 1690034"/>
                <a:gd name="connsiteX7" fmla="*/ 1591575 w 1855712"/>
                <a:gd name="connsiteY7" fmla="*/ 1613126 h 1690034"/>
                <a:gd name="connsiteX8" fmla="*/ 214951 w 1855712"/>
                <a:gd name="connsiteY8" fmla="*/ 276695 h 16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712" h="1690034">
                  <a:moveTo>
                    <a:pt x="214951" y="276695"/>
                  </a:moveTo>
                  <a:cubicBezTo>
                    <a:pt x="-32071" y="64842"/>
                    <a:pt x="144612" y="360432"/>
                    <a:pt x="109443" y="342010"/>
                  </a:cubicBezTo>
                  <a:cubicBezTo>
                    <a:pt x="74274" y="323588"/>
                    <a:pt x="-20349" y="218918"/>
                    <a:pt x="3935" y="166164"/>
                  </a:cubicBezTo>
                  <a:cubicBezTo>
                    <a:pt x="28218" y="113410"/>
                    <a:pt x="132052" y="-65786"/>
                    <a:pt x="255144" y="25487"/>
                  </a:cubicBezTo>
                  <a:cubicBezTo>
                    <a:pt x="378236" y="116759"/>
                    <a:pt x="640331" y="614990"/>
                    <a:pt x="742489" y="713799"/>
                  </a:cubicBezTo>
                  <a:cubicBezTo>
                    <a:pt x="844647" y="812608"/>
                    <a:pt x="692247" y="497759"/>
                    <a:pt x="868093" y="618339"/>
                  </a:cubicBezTo>
                  <a:cubicBezTo>
                    <a:pt x="1043939" y="738919"/>
                    <a:pt x="1676986" y="1271482"/>
                    <a:pt x="1797566" y="1437280"/>
                  </a:cubicBezTo>
                  <a:cubicBezTo>
                    <a:pt x="1918146" y="1603078"/>
                    <a:pt x="1851995" y="1802370"/>
                    <a:pt x="1591575" y="1613126"/>
                  </a:cubicBezTo>
                  <a:cubicBezTo>
                    <a:pt x="1331155" y="1423882"/>
                    <a:pt x="461973" y="488548"/>
                    <a:pt x="214951" y="276695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57300" y="57150"/>
            <a:ext cx="9772650" cy="4766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87783" y="1301871"/>
            <a:ext cx="25679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Ход срочных температур воздуха на период снеготаяния (апрель-июнь 1966) на метеостанции-аналоге Канку в верховьях Алдана.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Предполагается, что таким же был ход температуры воздуха весной на Волге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снеготая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" y="1035367"/>
            <a:ext cx="8789938" cy="3810953"/>
          </a:xfrm>
          <a:prstGeom prst="rect">
            <a:avLst/>
          </a:prstGeom>
        </p:spPr>
      </p:pic>
      <p:pic>
        <p:nvPicPr>
          <p:cNvPr id="8" name="Рисунок 7" descr="м-с Канк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843" y="5306286"/>
            <a:ext cx="8041957" cy="8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146" y="4933148"/>
            <a:ext cx="3425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Максимальный слой стока мм/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сут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039150" y="2645283"/>
            <a:ext cx="2993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Слой стока за половодье, мм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0799" y="891541"/>
            <a:ext cx="452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Рассчитанные по модели снеготаяния связи между максимальным и суммарным слоем стока за половодье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7419" y="2228003"/>
            <a:ext cx="2542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Средние значения за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период 1966-2022 гг.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4770" y="3147627"/>
            <a:ext cx="42938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Эти зависимости использованы для перехода от реконструированных максимальных суточных значений стока за половодье к суммарному стоку за половодье, который близок к годовому стоку.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модель снеготая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0552" y="731520"/>
            <a:ext cx="6931328" cy="41767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2478" y="2280285"/>
            <a:ext cx="214312" cy="22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м-с Канк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263" y="5649186"/>
            <a:ext cx="8041957" cy="8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довой сток_Днеп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4702" y="246697"/>
            <a:ext cx="8105775" cy="6296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246" y="1087045"/>
            <a:ext cx="3152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Годовой сток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бассейна Днепра (504000 км2)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составлял 1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км3;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бассейна Дона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(422000 км2) – 15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км3;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бассейна Волги (1360000 км2) –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 км3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96343" y="1165860"/>
            <a:ext cx="3596318" cy="2971026"/>
            <a:chOff x="476353" y="2743200"/>
            <a:chExt cx="3596318" cy="2971026"/>
          </a:xfrm>
        </p:grpSpPr>
        <p:sp>
          <p:nvSpPr>
            <p:cNvPr id="4" name="TextBox 3"/>
            <p:cNvSpPr txBox="1"/>
            <p:nvPr/>
          </p:nvSpPr>
          <p:spPr>
            <a:xfrm>
              <a:off x="476353" y="5006340"/>
              <a:ext cx="32498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при слое эффективного испарения </a:t>
              </a:r>
              <a:r>
                <a:rPr lang="en-GB" sz="2000" dirty="0" smtClean="0">
                  <a:latin typeface="Arial" pitchFamily="34" charset="0"/>
                  <a:cs typeface="Arial" pitchFamily="34" charset="0"/>
                </a:rPr>
                <a:t>~600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мм.  </a:t>
              </a:r>
              <a:endParaRPr lang="ru-RU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1180" y="2743200"/>
              <a:ext cx="35714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Годовой объем стока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с </a:t>
              </a:r>
            </a:p>
            <a:p>
              <a:pPr algn="just"/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бассейна Волги 450-500 км3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1490" y="3509010"/>
              <a:ext cx="3509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(т.е. сток со всего бассейна </a:t>
              </a:r>
            </a:p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540-600 км3)</a:t>
              </a:r>
              <a:endParaRPr lang="ru-RU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060" y="4251960"/>
              <a:ext cx="35367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соответствует уровню моря </a:t>
              </a:r>
            </a:p>
            <a:p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в диапазоне 30-50 м </a:t>
              </a:r>
              <a:r>
                <a:rPr lang="ru-RU" sz="2000" dirty="0" err="1" smtClean="0">
                  <a:latin typeface="Arial" pitchFamily="34" charset="0"/>
                  <a:cs typeface="Arial" pitchFamily="34" charset="0"/>
                </a:rPr>
                <a:t>абс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ru-RU" sz="2000" dirty="0"/>
            </a:p>
          </p:txBody>
        </p:sp>
      </p:grpSp>
      <p:pic>
        <p:nvPicPr>
          <p:cNvPr id="9" name="Рисунок 8" descr="уровень Кас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7660" y="1158240"/>
            <a:ext cx="7620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 Ям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7370" y="450664"/>
            <a:ext cx="8823960" cy="56262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032690" y="507810"/>
            <a:ext cx="455616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Река Нурма-</a:t>
            </a:r>
            <a:r>
              <a:rPr lang="ru-RU" altLang="ru-RU" sz="1800" dirty="0" err="1" smtClean="0">
                <a:latin typeface="Arial" pitchFamily="34" charset="0"/>
                <a:cs typeface="Arial" pitchFamily="34" charset="0"/>
              </a:rPr>
              <a:t>Яха</a:t>
            </a:r>
            <a:r>
              <a:rPr lang="ru-RU" altLang="ru-RU" sz="1800" dirty="0" smtClean="0">
                <a:latin typeface="Arial" pitchFamily="34" charset="0"/>
                <a:cs typeface="Arial" pitchFamily="34" charset="0"/>
              </a:rPr>
              <a:t> летом, восточный Ямал</a:t>
            </a:r>
            <a:endParaRPr lang="en-GB" alt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7382193" y="6201411"/>
            <a:ext cx="3373437" cy="46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ru-RU" sz="2400" dirty="0">
                <a:latin typeface="Arial" pitchFamily="34" charset="0"/>
                <a:cs typeface="Arial" pitchFamily="34" charset="0"/>
              </a:rPr>
              <a:t>fluvial 05 @</a:t>
            </a:r>
            <a:r>
              <a:rPr lang="en-GB" altLang="ru-RU" sz="2400" dirty="0" err="1">
                <a:latin typeface="Arial" pitchFamily="34" charset="0"/>
                <a:cs typeface="Arial" pitchFamily="34" charset="0"/>
              </a:rPr>
              <a:t>gmail.com</a:t>
            </a:r>
            <a:endParaRPr lang="en-GB" alt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670" y="5577840"/>
            <a:ext cx="3924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44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551810" y="232012"/>
            <a:ext cx="10058400" cy="5657850"/>
            <a:chOff x="0" y="0"/>
            <a:chExt cx="10058400" cy="565785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058400" cy="56578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0"/>
              <a:ext cx="100584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Бассейн реки Волги, река Сок в районе Сергиевска (53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°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56′56.67′′ 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с.ш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., 51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°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10′3.65′′ в.д.) с длиной волны древнего меандра 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Lpast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 = 1600 м и шириной русла 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Wpast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 = 170 м, длиной волны современного меандра 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Lmod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 = 240 м и шириной 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Wmod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 = 20 м;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9"/>
          <p:cNvGrpSpPr/>
          <p:nvPr/>
        </p:nvGrpSpPr>
        <p:grpSpPr>
          <a:xfrm>
            <a:off x="551810" y="278414"/>
            <a:ext cx="10301026" cy="6440658"/>
            <a:chOff x="0" y="95534"/>
            <a:chExt cx="10301026" cy="644065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534"/>
              <a:ext cx="10301026" cy="579432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0888" y="5889861"/>
              <a:ext cx="1012579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Бассейн реки Дон, река Медведица в районе Лысых Гор (51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°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32′43.44′′ 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с.ш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., 44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°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50′2.86′′ в.д.), </a:t>
              </a:r>
              <a:r>
                <a:rPr lang="en-MY" dirty="0" err="1" smtClean="0">
                  <a:latin typeface="Arial" pitchFamily="34" charset="0"/>
                  <a:cs typeface="Arial" pitchFamily="34" charset="0"/>
                </a:rPr>
                <a:t>Lpast</a:t>
              </a:r>
              <a:r>
                <a:rPr lang="en-MY" dirty="0" smtClean="0">
                  <a:latin typeface="Arial" pitchFamily="34" charset="0"/>
                  <a:cs typeface="Arial" pitchFamily="34" charset="0"/>
                </a:rPr>
                <a:t> = 2200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м, </a:t>
              </a:r>
              <a:r>
                <a:rPr lang="en-MY" dirty="0" err="1" smtClean="0">
                  <a:latin typeface="Arial" pitchFamily="34" charset="0"/>
                  <a:cs typeface="Arial" pitchFamily="34" charset="0"/>
                </a:rPr>
                <a:t>Wpast</a:t>
              </a:r>
              <a:r>
                <a:rPr lang="en-MY" dirty="0" smtClean="0">
                  <a:latin typeface="Arial" pitchFamily="34" charset="0"/>
                  <a:cs typeface="Arial" pitchFamily="34" charset="0"/>
                </a:rPr>
                <a:t> = 210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м, </a:t>
              </a:r>
              <a:r>
                <a:rPr lang="en-MY" dirty="0" err="1" smtClean="0">
                  <a:latin typeface="Arial" pitchFamily="34" charset="0"/>
                  <a:cs typeface="Arial" pitchFamily="34" charset="0"/>
                </a:rPr>
                <a:t>Lmod</a:t>
              </a:r>
              <a:r>
                <a:rPr lang="en-MY" dirty="0" smtClean="0">
                  <a:latin typeface="Arial" pitchFamily="34" charset="0"/>
                  <a:cs typeface="Arial" pitchFamily="34" charset="0"/>
                </a:rPr>
                <a:t> = 520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м, </a:t>
              </a:r>
              <a:r>
                <a:rPr lang="en-MY" dirty="0" err="1" smtClean="0">
                  <a:latin typeface="Arial" pitchFamily="34" charset="0"/>
                  <a:cs typeface="Arial" pitchFamily="34" charset="0"/>
                </a:rPr>
                <a:t>Wmod</a:t>
              </a:r>
              <a:r>
                <a:rPr lang="en-MY" dirty="0" smtClean="0">
                  <a:latin typeface="Arial" pitchFamily="34" charset="0"/>
                  <a:cs typeface="Arial" pitchFamily="34" charset="0"/>
                </a:rPr>
                <a:t> = 40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м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51810" y="46964"/>
            <a:ext cx="11043138" cy="6719596"/>
            <a:chOff x="0" y="185846"/>
            <a:chExt cx="11043138" cy="671959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3677"/>
              <a:ext cx="11043138" cy="621176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0" y="185846"/>
              <a:ext cx="1104313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Бассейн реки Днепр, река 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Псел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 у Нижней 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Мануиловки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 (49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°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22′17.30′ </a:t>
              </a:r>
              <a:r>
                <a:rPr lang="ru-RU" dirty="0" err="1" smtClean="0">
                  <a:latin typeface="Arial" pitchFamily="34" charset="0"/>
                  <a:cs typeface="Arial" pitchFamily="34" charset="0"/>
                </a:rPr>
                <a:t>с.ш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., 33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°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43′16.66′ в.д.), </a:t>
              </a:r>
            </a:p>
            <a:p>
              <a:r>
                <a:rPr lang="en-MY" dirty="0" err="1" smtClean="0">
                  <a:latin typeface="Arial" pitchFamily="34" charset="0"/>
                  <a:cs typeface="Arial" pitchFamily="34" charset="0"/>
                </a:rPr>
                <a:t>Lpast</a:t>
              </a:r>
              <a:r>
                <a:rPr lang="en-MY" dirty="0" smtClean="0">
                  <a:latin typeface="Arial" pitchFamily="34" charset="0"/>
                  <a:cs typeface="Arial" pitchFamily="34" charset="0"/>
                </a:rPr>
                <a:t> = 2600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м, </a:t>
              </a:r>
              <a:r>
                <a:rPr lang="en-MY" dirty="0" err="1" smtClean="0">
                  <a:latin typeface="Arial" pitchFamily="34" charset="0"/>
                  <a:cs typeface="Arial" pitchFamily="34" charset="0"/>
                </a:rPr>
                <a:t>Wpast</a:t>
              </a:r>
              <a:r>
                <a:rPr lang="en-MY" dirty="0" smtClean="0">
                  <a:latin typeface="Arial" pitchFamily="34" charset="0"/>
                  <a:cs typeface="Arial" pitchFamily="34" charset="0"/>
                </a:rPr>
                <a:t> = 135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м,</a:t>
              </a:r>
              <a:r>
                <a:rPr lang="en-MY" dirty="0" err="1" smtClean="0">
                  <a:latin typeface="Arial" pitchFamily="34" charset="0"/>
                  <a:cs typeface="Arial" pitchFamily="34" charset="0"/>
                </a:rPr>
                <a:t>Lmod</a:t>
              </a:r>
              <a:r>
                <a:rPr lang="en-MY" dirty="0" smtClean="0">
                  <a:latin typeface="Arial" pitchFamily="34" charset="0"/>
                  <a:cs typeface="Arial" pitchFamily="34" charset="0"/>
                </a:rPr>
                <a:t> = 600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м, </a:t>
              </a:r>
              <a:r>
                <a:rPr lang="en-MY" dirty="0" err="1" smtClean="0">
                  <a:latin typeface="Arial" pitchFamily="34" charset="0"/>
                  <a:cs typeface="Arial" pitchFamily="34" charset="0"/>
                </a:rPr>
                <a:t>Wmod</a:t>
              </a:r>
              <a:r>
                <a:rPr lang="en-MY" dirty="0" smtClean="0">
                  <a:latin typeface="Arial" pitchFamily="34" charset="0"/>
                  <a:cs typeface="Arial" pitchFamily="34" charset="0"/>
                </a:rPr>
                <a:t> = 25–35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м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3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272" y="0"/>
            <a:ext cx="78331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485" y="622191"/>
            <a:ext cx="392561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бассейнах рек Волга, Дон 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Днепр на поймах и первых террасах выявлены хорошо выраженные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фраг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менты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больших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меандри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рующих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палеорусел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раз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меры которых (ширина рус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и шаг излучин) в не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раз (до 10) больше, чем у современных рек на тех же участках  речных долин.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 большой степенью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роятности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это указывает на повышенный сток рек в период формирования па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леорусел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97" y="425669"/>
            <a:ext cx="12392183" cy="6432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2296" y="6409838"/>
            <a:ext cx="254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Украинцев и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др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2024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264" y="346832"/>
            <a:ext cx="113003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формирования больших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меандрирующих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палеорусел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конец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пленигляциала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начало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позднеледниковья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780" y="0"/>
            <a:ext cx="517109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Распространенная гипотеза о стоке вод в реки южного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мегасклона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Восточно-Европейской равнины со Скандинавского материкового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ледни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во время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дегляциации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верна лишь отчасти: такой сток, вероятно,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про-исходил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в верховьях Днепра и верхней Волги, пока небольшие фрагменты ледниковых полей (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веро-ятно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«мертвого льда»)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располага-лись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южнее главного водораздела Восточно-Европейской равнины.</a:t>
            </a: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После 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тыс. лет назад основной сток воды из Скандинавии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напра-вился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запад, в мега-реку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Манш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Поэтому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 докладе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защищается гипотеза о происхождении вод,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сток которых формировал большие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па-леорусла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из атмосферных осадков (вероятно, в основном в виде снега)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сток с ледни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1633" y="110362"/>
            <a:ext cx="6410162" cy="65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7" y="280530"/>
            <a:ext cx="7620856" cy="635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7964370" y="1295320"/>
            <a:ext cx="3844003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оценки максимальных расходов воды в </a:t>
            </a:r>
            <a:r>
              <a:rPr lang="ru-RU" altLang="ru-RU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палеоре-ках</a:t>
            </a:r>
            <a:r>
              <a:rPr lang="ru-RU" alt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использована связь </a:t>
            </a:r>
            <a:r>
              <a:rPr lang="ru-RU" alt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ru-RU" alt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среднемноголетним </a:t>
            </a:r>
            <a:r>
              <a:rPr lang="ru-RU" alt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максимальным расходом воды и шириной </a:t>
            </a:r>
            <a:r>
              <a:rPr lang="ru-RU" alt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русла. </a:t>
            </a:r>
          </a:p>
          <a:p>
            <a:endParaRPr lang="ru-RU" alt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Выявилась устойчивость показателя степени в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этой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 для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современных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палеорек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рек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самыми разными гидрологическими режимами. </a:t>
            </a:r>
            <a:endParaRPr lang="ru-RU" alt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6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ой максим сто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6496" y="47298"/>
            <a:ext cx="8212234" cy="6643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3573" y="618856"/>
            <a:ext cx="32469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    Распределение слоя максимального стока, в мм/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(вероятно, в период весеннего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сне-готаяния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 по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террито-рии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бассейнов Волги, Дона и Днепра 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пе-риод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формирования больших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меандрирую-щих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рек 18-14 тыс. лет назад.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4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25458"/>
              </p:ext>
            </p:extLst>
          </p:nvPr>
        </p:nvGraphicFramePr>
        <p:xfrm>
          <a:off x="204785" y="2266467"/>
          <a:ext cx="11750725" cy="3384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323"/>
                <a:gridCol w="1363630"/>
                <a:gridCol w="637636"/>
                <a:gridCol w="715064"/>
                <a:gridCol w="694113"/>
                <a:gridCol w="746946"/>
                <a:gridCol w="1351788"/>
                <a:gridCol w="715064"/>
                <a:gridCol w="761520"/>
                <a:gridCol w="715064"/>
                <a:gridCol w="746946"/>
                <a:gridCol w="2457631"/>
              </a:tblGrid>
              <a:tr h="57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 для современных рек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Значения для древних рек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Отношение средних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95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Xmax_mod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мм/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Xmax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мм/</a:t>
                      </a:r>
                      <a:r>
                        <a:rPr lang="ru-RU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Xmax_past</a:t>
                      </a: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Xmax_mod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Волга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74.6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Дон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85.2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2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Днепр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28.7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69.3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20360" y="649428"/>
            <a:ext cx="104938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лой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максимального стока, в мм/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(вероятно, в период весеннего снеготаяния) в период формирования больших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меандрирующих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рек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18-14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тыс. лет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назад в среднем для бассейнов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Волги, Дона и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Днепра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186" y="2175641"/>
            <a:ext cx="11792607" cy="354724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4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058" y="1968966"/>
            <a:ext cx="10679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Переход от максимального суточного стока к среднегодовому требует применения различных гидрологических и палеогеографических гипотез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выбора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гидрологического аналога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для древней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1081</Words>
  <Application>Microsoft Office PowerPoint</Application>
  <PresentationFormat>Широкоэкранный</PresentationFormat>
  <Paragraphs>131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Microsoft YaHei</vt:lpstr>
      <vt:lpstr>Arial</vt:lpstr>
      <vt:lpstr>Calibri</vt:lpstr>
      <vt:lpstr>Calibri Light</vt:lpstr>
      <vt:lpstr>Google Sans</vt:lpstr>
      <vt:lpstr>Times New Roman</vt:lpstr>
      <vt:lpstr>Тема Office</vt:lpstr>
      <vt:lpstr>РЕЧНОЙ СТОК С ЮЖНОЙ ЧАСТИ  ВОСТОЧНО-ЕВРОПЕЙСКОЙ РАВНИНЫ –  НОВЫЕ ДАННЫЕ  Сидорчук А.Ю.(1), Борисова О.К.(2), Панин А.В.(2)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Речной сток с территории Восточно-Европейской равнины – новые данные   Сидорчук А.Ю.(1), Борисова О.К.(2), Панин А.В.(2)</dc:title>
  <dc:creator>Aleksey Sidorchuk</dc:creator>
  <cp:lastModifiedBy>Aleksey Sidorchuk</cp:lastModifiedBy>
  <cp:revision>88</cp:revision>
  <dcterms:created xsi:type="dcterms:W3CDTF">2025-08-19T14:46:27Z</dcterms:created>
  <dcterms:modified xsi:type="dcterms:W3CDTF">2026-02-27T16:22:53Z</dcterms:modified>
</cp:coreProperties>
</file>