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0" r:id="rId5"/>
    <p:sldId id="275" r:id="rId6"/>
    <p:sldId id="262" r:id="rId7"/>
    <p:sldId id="263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7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97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9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3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4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8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9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1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1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55B3-79C7-4876-9CDB-7502EB241147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8CA8-88CE-4E34-B7E9-68E4E12E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7031" y="21655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atin typeface="Arial" panose="020B0604020202020204" pitchFamily="34" charset="0"/>
                <a:cs typeface="Arial" panose="020B0604020202020204" pitchFamily="34" charset="0"/>
              </a:rPr>
              <a:t>Фактор рельефа в универсальном уравнении почвенной эрозии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79" y="4553152"/>
            <a:ext cx="9843752" cy="1655762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А.Ю.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Сидорчук</a:t>
            </a:r>
            <a:endParaRPr lang="en-GB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/>
              <a:t>Московский государственный университет имени М.В. </a:t>
            </a:r>
            <a:r>
              <a:rPr lang="ru-RU" b="1" i="1" dirty="0" smtClean="0"/>
              <a:t>Ломоносова</a:t>
            </a:r>
          </a:p>
          <a:p>
            <a:r>
              <a:rPr lang="en-GB" b="1" i="1" dirty="0" smtClean="0"/>
              <a:t>fluvial05@gmail.com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8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" y="362636"/>
            <a:ext cx="4816166" cy="13856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1" y="0"/>
            <a:ext cx="3514725" cy="276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71" y="1868556"/>
            <a:ext cx="4520577" cy="4989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8797" y="807418"/>
            <a:ext cx="704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 большинстве мест сток </a:t>
            </a:r>
            <a:r>
              <a:rPr lang="ru-RU" i="1" dirty="0" smtClean="0"/>
              <a:t>не зависел </a:t>
            </a:r>
            <a:r>
              <a:rPr lang="ru-RU" i="1" dirty="0"/>
              <a:t>существенно </a:t>
            </a:r>
            <a:r>
              <a:rPr lang="ru-RU" i="1" dirty="0" smtClean="0"/>
              <a:t>от длины площадки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8797" y="1453749"/>
            <a:ext cx="691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 этих двух исследованиях показатель </a:t>
            </a:r>
            <a:r>
              <a:rPr lang="ru-RU" i="1" dirty="0" smtClean="0"/>
              <a:t>степени при длине склона в уравнении эрозии почв </a:t>
            </a:r>
            <a:r>
              <a:rPr lang="ru-RU" i="1" dirty="0"/>
              <a:t>равен нулю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1806" y="2079612"/>
            <a:ext cx="6546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За 25 лет в </a:t>
            </a:r>
            <a:r>
              <a:rPr lang="ru-RU" i="1" dirty="0" err="1"/>
              <a:t>Гатри</a:t>
            </a:r>
            <a:r>
              <a:rPr lang="ru-RU" i="1" dirty="0"/>
              <a:t>, штат Оклахома, и в 9-летнем исследовании в </a:t>
            </a:r>
            <a:r>
              <a:rPr lang="ru-RU" i="1" dirty="0" err="1"/>
              <a:t>Бетани</a:t>
            </a:r>
            <a:r>
              <a:rPr lang="ru-RU" i="1" dirty="0"/>
              <a:t>, штат Миссури, на целинной почве Шелби, сток показал значительное увеличение с увеличением длины склона. Для этих двух исследований показатель степени при длине склона в уравнении эрозии </a:t>
            </a:r>
            <a:r>
              <a:rPr lang="ru-RU" i="1" dirty="0" smtClean="0"/>
              <a:t>почв составил </a:t>
            </a:r>
            <a:r>
              <a:rPr lang="ru-RU" i="1" dirty="0"/>
              <a:t>0,74.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1806" y="5124366"/>
            <a:ext cx="7043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на совещании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оценке влияния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склонов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июле 1956 года в университете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Пердью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котором участвовали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авторы этой статьи,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показатель степени при длине склона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0,5 +/- 0,1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рекомендован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(без всякого обоснования данными по стоковым площадкам)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северных и центральных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штатах.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8798" y="3833938"/>
            <a:ext cx="6652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Однако необъяснимая </a:t>
            </a:r>
            <a:r>
              <a:rPr lang="ru-RU" i="1" dirty="0" smtClean="0"/>
              <a:t>изменчивость в </a:t>
            </a:r>
            <a:r>
              <a:rPr lang="ru-RU" i="1" dirty="0"/>
              <a:t>этих исследованиях </a:t>
            </a:r>
            <a:r>
              <a:rPr lang="ru-RU" i="1" dirty="0" smtClean="0"/>
              <a:t>велика. Этот анализ </a:t>
            </a:r>
            <a:r>
              <a:rPr lang="ru-RU" i="1" dirty="0"/>
              <a:t>подтверждает ранее сделанный вывод </a:t>
            </a:r>
            <a:r>
              <a:rPr lang="ru-RU" i="1" dirty="0" smtClean="0"/>
              <a:t>группы </a:t>
            </a:r>
            <a:r>
              <a:rPr lang="ru-RU" i="1" dirty="0"/>
              <a:t>в </a:t>
            </a:r>
            <a:r>
              <a:rPr lang="ru-RU" i="1" dirty="0" smtClean="0"/>
              <a:t>университете </a:t>
            </a:r>
            <a:r>
              <a:rPr lang="ru-RU" i="1" dirty="0" err="1"/>
              <a:t>Пердью</a:t>
            </a:r>
            <a:r>
              <a:rPr lang="ru-RU" i="1" dirty="0"/>
              <a:t> в 1956 году.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8810" y="362636"/>
            <a:ext cx="541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Выписки из статьи </a:t>
            </a:r>
            <a:r>
              <a:rPr lang="ru-RU" dirty="0" err="1" smtClean="0"/>
              <a:t>Уишмейера</a:t>
            </a:r>
            <a:r>
              <a:rPr lang="ru-RU" dirty="0" smtClean="0"/>
              <a:t>, Смита и </a:t>
            </a:r>
            <a:r>
              <a:rPr lang="ru-RU" dirty="0" err="1" smtClean="0"/>
              <a:t>Уланда</a:t>
            </a:r>
            <a:r>
              <a:rPr lang="ru-RU" dirty="0" smtClean="0"/>
              <a:t>, 1958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8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36" y="329417"/>
            <a:ext cx="4733925" cy="3571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21250" y="586994"/>
            <a:ext cx="51773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Оценка влияния </a:t>
            </a:r>
            <a:r>
              <a:rPr lang="ru-RU" i="1" dirty="0" smtClean="0"/>
              <a:t>уклона </a:t>
            </a:r>
            <a:r>
              <a:rPr lang="ru-RU" i="1" dirty="0"/>
              <a:t>на потерю почвы осложняется тремя основными недостатками данных: (а) имеющиеся данные слишком ограничены, (б) эффект уклона часто полностью смешивается с эффективностью контурной обработки, которая сама по себе считается функция степени </a:t>
            </a:r>
            <a:r>
              <a:rPr lang="ru-RU" i="1" dirty="0" smtClean="0"/>
              <a:t>наклона склона, </a:t>
            </a:r>
            <a:r>
              <a:rPr lang="ru-RU" i="1" dirty="0"/>
              <a:t>и (c) за некоторыми исключениями, </a:t>
            </a:r>
            <a:r>
              <a:rPr lang="ru-RU" i="1" dirty="0" smtClean="0"/>
              <a:t>диапазоны уклонов, включенных </a:t>
            </a:r>
            <a:r>
              <a:rPr lang="ru-RU" i="1" dirty="0"/>
              <a:t>в эксперимент, были слишком малы, чтобы дать хорошее представление о типе кривой, которая лучше всего описывала бы взаимосвязь. </a:t>
            </a:r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Доступные </a:t>
            </a:r>
            <a:r>
              <a:rPr lang="ru-RU" i="1" dirty="0"/>
              <a:t>данные лежат в диапазоне наклона от 3 до 22 процентов. Эти данные несколько точнее аппроксимируются параболической кривой, чем экспоненциальной. </a:t>
            </a:r>
            <a:endParaRPr lang="ru-RU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8491" y="4509103"/>
                <a:ext cx="6027312" cy="123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В 1957 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=0.43+0.3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+0.043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  <a:p>
                <a:r>
                  <a:rPr lang="ru-RU" dirty="0"/>
                  <a:t>В 1965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=0.0076+0.0053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+0.00076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  <a:p>
                <a:r>
                  <a:rPr lang="ru-RU" dirty="0"/>
                  <a:t>В 1978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=0.065+4.56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+65.41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1" y="4509103"/>
                <a:ext cx="6027312" cy="1234569"/>
              </a:xfrm>
              <a:prstGeom prst="rect">
                <a:avLst/>
              </a:prstGeom>
              <a:blipFill rotWithShape="0">
                <a:blip r:embed="rId3"/>
                <a:stretch>
                  <a:fillRect l="-910" t="-2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98491" y="5512158"/>
            <a:ext cx="5595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Наличие свободного члена, весьма значащего при малых уклонах и дающего эрозию при отсутствии уклона, показывает полное пренебрежение физическим смыслом формул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8206" y="175507"/>
            <a:ext cx="245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Продолжение выписок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6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679" y="824248"/>
            <a:ext cx="75212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  <a:p>
            <a:endParaRPr lang="ru-RU" dirty="0"/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Обоснованная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формула для фактора рельефа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LS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USLE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получена не была и был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 некий договорный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вариант такой формулы.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эмпирический материал (10000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площадко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-лет), который обычно является главным аргументом для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обоснования использования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USLE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практике исследований эрозии почв, для получения фактора рельефа фактически использован 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был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Подправленная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формула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Зинга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(1940) с неясным физическим смыслом этих поправок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(для роли уклона) осталась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главным средством для оценки роли рельефа в эрозии почв.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09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Универсальное уравнение почвенной эрозии (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USLE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и его модификации (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RUSLE, MUSLE)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0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A=RKLSCP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915" y="3374265"/>
            <a:ext cx="10387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Множественная регрессия с шестью переменными (предикторами, факторами) в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USLE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более чем 30-ю переменными в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RUSLE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Получить такую регрессию на основе эмпирических данных очень сложно.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524" y="160377"/>
            <a:ext cx="7817476" cy="6253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782" y="609600"/>
            <a:ext cx="4081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 не менее, модели эти были созданы и в настоящее время являются основными (можно сказать, единственными) для практических расчетов почвенной эрозии.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Целью настоящего сообщения является рассмотрение истории создания одного из факторов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USLE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фактора рельефа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05" y="261613"/>
            <a:ext cx="7928146" cy="59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79" y="734096"/>
            <a:ext cx="8487782" cy="5750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9789" y="261613"/>
            <a:ext cx="295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u="none" strike="noStrike" baseline="0" dirty="0" smtClean="0">
                <a:latin typeface="Times-Roman"/>
              </a:rPr>
              <a:t>J. E. Gilley, D. C. Flanagan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249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46573"/>
              </p:ext>
            </p:extLst>
          </p:nvPr>
        </p:nvGraphicFramePr>
        <p:xfrm>
          <a:off x="138805" y="0"/>
          <a:ext cx="8424863" cy="230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HOTO-PAINT Home &amp; Student" r:id="rId3" imgW="24231600" imgH="6629400" progId="CorelPHOTOPAINTHome.Image.18">
                  <p:embed/>
                </p:oleObj>
              </mc:Choice>
              <mc:Fallback>
                <p:oleObj name="PHOTO-PAINT Home &amp; Student" r:id="rId3" imgW="24231600" imgH="6629400" progId="CorelPHOTOPAINTHome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805" y="0"/>
                        <a:ext cx="8424863" cy="2305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717" y="-115910"/>
            <a:ext cx="7581900" cy="5362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05" y="0"/>
            <a:ext cx="4883956" cy="685425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315740" y="4873130"/>
            <a:ext cx="8038877" cy="2364798"/>
            <a:chOff x="4315740" y="4873130"/>
            <a:chExt cx="8038877" cy="23647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907801" y="4873130"/>
              <a:ext cx="6446816" cy="2364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У </a:t>
              </a:r>
              <a:r>
                <a:rPr lang="ru-RU" dirty="0" err="1">
                  <a:solidFill>
                    <a:schemeClr val="tx1"/>
                  </a:solidFill>
                </a:rPr>
                <a:t>Х</a:t>
              </a:r>
              <a:r>
                <a:rPr lang="ru-RU" dirty="0" err="1" smtClean="0">
                  <a:solidFill>
                    <a:schemeClr val="tx1"/>
                  </a:solidFill>
                </a:rPr>
                <a:t>ортона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chemeClr val="tx1"/>
                  </a:solidFill>
                </a:rPr>
                <a:t>Длина склона в степени 0.6, средний уклон в степени </a:t>
              </a:r>
              <a:r>
                <a:rPr lang="ru-RU" dirty="0" smtClean="0">
                  <a:solidFill>
                    <a:schemeClr val="tx1"/>
                  </a:solidFill>
                </a:rPr>
                <a:t>0.7</a:t>
              </a:r>
              <a:endParaRPr lang="ru-RU" dirty="0" smtClean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У Корнева</a:t>
              </a:r>
            </a:p>
            <a:p>
              <a:r>
                <a:rPr lang="ru-RU" dirty="0" smtClean="0">
                  <a:solidFill>
                    <a:schemeClr val="tx1"/>
                  </a:solidFill>
                </a:rPr>
                <a:t>Длина склона в степени 0.5, средний уклон – </a:t>
              </a:r>
              <a:r>
                <a:rPr lang="ru-RU" dirty="0" smtClean="0">
                  <a:solidFill>
                    <a:schemeClr val="tx1"/>
                  </a:solidFill>
                </a:rPr>
                <a:t>0.5-0.75</a:t>
              </a:r>
              <a:endParaRPr lang="ru-RU" dirty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У </a:t>
              </a:r>
              <a:r>
                <a:rPr lang="ru-RU" dirty="0" err="1" smtClean="0">
                  <a:solidFill>
                    <a:schemeClr val="tx1"/>
                  </a:solidFill>
                </a:rPr>
                <a:t>Зинга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ru-RU" dirty="0">
                  <a:solidFill>
                    <a:schemeClr val="tx1"/>
                  </a:solidFill>
                </a:rPr>
                <a:t>Длина склона в степени </a:t>
              </a:r>
              <a:r>
                <a:rPr lang="ru-RU" dirty="0" smtClean="0">
                  <a:solidFill>
                    <a:schemeClr val="tx1"/>
                  </a:solidFill>
                </a:rPr>
                <a:t>0.53, </a:t>
              </a:r>
              <a:r>
                <a:rPr lang="ru-RU" dirty="0">
                  <a:solidFill>
                    <a:schemeClr val="tx1"/>
                  </a:solidFill>
                </a:rPr>
                <a:t>средний уклон – </a:t>
              </a:r>
              <a:r>
                <a:rPr lang="ru-RU" dirty="0" smtClean="0">
                  <a:solidFill>
                    <a:schemeClr val="tx1"/>
                  </a:solidFill>
                </a:rPr>
                <a:t>1.49</a:t>
              </a:r>
              <a:endParaRPr lang="ru-RU" dirty="0">
                <a:solidFill>
                  <a:schemeClr val="tx1"/>
                </a:solidFill>
              </a:endParaRPr>
            </a:p>
            <a:p>
              <a:endParaRPr lang="ru-RU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315740" y="5918640"/>
                  <a:ext cx="1414041" cy="9393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ru-RU" dirty="0"/>
                </a:p>
                <a:p>
                  <a:r>
                    <a:rPr lang="en-GB" i="1" dirty="0" smtClean="0"/>
                    <a:t>A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ru-RU" dirty="0"/>
                </a:p>
                <a:p>
                  <a:endParaRPr lang="ru-RU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5740" y="5918640"/>
                  <a:ext cx="1414041" cy="9393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87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08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426"/>
            <a:ext cx="5001363" cy="143046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36105" y="1284918"/>
            <a:ext cx="11502609" cy="4801314"/>
            <a:chOff x="552014" y="1016053"/>
            <a:chExt cx="12558486" cy="611505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4999" y="1414657"/>
              <a:ext cx="5905501" cy="54483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52014" y="1016053"/>
                  <a:ext cx="6512222" cy="61150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/>
                    <a:t>Д. Смит (1941) опубликовал формулу: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0.6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1.4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ru-RU" dirty="0"/>
                    <a:t>		(2)</a:t>
                  </a:r>
                </a:p>
                <a:p>
                  <a:r>
                    <a:rPr lang="ru-RU" dirty="0"/>
                    <a:t>Формула (2) с помощью фактора </a:t>
                  </a:r>
                  <a:r>
                    <a:rPr lang="en-GB" i="1" dirty="0"/>
                    <a:t>P</a:t>
                  </a:r>
                  <a:r>
                    <a:rPr lang="en-GB" dirty="0"/>
                    <a:t> </a:t>
                  </a:r>
                  <a:r>
                    <a:rPr lang="ru-RU" dirty="0"/>
                    <a:t>учитывала способы механической обработки поля, а фактора </a:t>
                  </a:r>
                  <a:r>
                    <a:rPr lang="en-GB" i="1" dirty="0"/>
                    <a:t>C</a:t>
                  </a:r>
                  <a:r>
                    <a:rPr lang="ru-RU" dirty="0"/>
                    <a:t> – влияние растительного покрова на эрозию. Эти факторы определялись </a:t>
                  </a:r>
                  <a:r>
                    <a:rPr lang="ru-RU" dirty="0" smtClean="0"/>
                    <a:t> как </a:t>
                  </a:r>
                  <a:r>
                    <a:rPr lang="en-GB" dirty="0" smtClean="0"/>
                    <a:t>P=A1/A, </a:t>
                  </a:r>
                  <a:r>
                    <a:rPr lang="ru-RU" dirty="0" smtClean="0"/>
                    <a:t>где А1 смыв при применении некоторого противоэрозионного мероприятия, а </a:t>
                  </a:r>
                  <a:r>
                    <a:rPr lang="ru-RU" dirty="0" err="1" smtClean="0"/>
                    <a:t>А</a:t>
                  </a:r>
                  <a:r>
                    <a:rPr lang="ru-RU" dirty="0" smtClean="0"/>
                    <a:t> – смыв без такового при прочих равных условиях.  Для достижения этих равных условий фактически вычислялся коэффициент</a:t>
                  </a:r>
                  <a:r>
                    <a:rPr lang="en-GB" i="1" dirty="0" smtClean="0"/>
                    <a:t> </a:t>
                  </a:r>
                  <a:r>
                    <a:rPr lang="ru-RU" dirty="0"/>
                    <a:t>в формуле </a:t>
                  </a:r>
                  <a:r>
                    <a:rPr lang="ru-RU" dirty="0" err="1" smtClean="0"/>
                    <a:t>Зинга</a:t>
                  </a:r>
                  <a:r>
                    <a:rPr lang="ru-RU" dirty="0" smtClean="0"/>
                    <a:t> </a:t>
                  </a:r>
                  <a:r>
                    <a:rPr lang="ru-RU" dirty="0"/>
                    <a:t>путем деления измеренной скорости эрозии </a:t>
                  </a:r>
                  <a:r>
                    <a:rPr lang="en-GB" i="1" dirty="0" smtClean="0"/>
                    <a:t>A</a:t>
                  </a:r>
                  <a:r>
                    <a:rPr lang="ru-RU" i="1" dirty="0" smtClean="0"/>
                    <a:t>1</a:t>
                  </a:r>
                  <a:r>
                    <a:rPr lang="ru-RU" dirty="0" smtClean="0"/>
                    <a:t> </a:t>
                  </a:r>
                  <a:r>
                    <a:rPr lang="ru-RU" dirty="0"/>
                    <a:t>на комплекс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0.6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1.4</m:t>
                          </m:r>
                        </m:sup>
                      </m:sSup>
                    </m:oMath>
                  </a14:m>
                  <a:r>
                    <a:rPr lang="ru-RU" dirty="0" smtClean="0"/>
                    <a:t>, т.е. приведения данных измерений к стандартной площадке. </a:t>
                  </a:r>
                  <a:r>
                    <a:rPr lang="ru-RU" dirty="0"/>
                    <a:t>Выбранный Смитом путь получения факторов эрозии путем последовательного вычисления и усложнения коэффициента в предыдущей версии </a:t>
                  </a:r>
                  <a:r>
                    <a:rPr lang="ru-RU" dirty="0" smtClean="0"/>
                    <a:t>формулы, а также идея использования стандартной площадки, легли </a:t>
                  </a:r>
                  <a:r>
                    <a:rPr lang="ru-RU" dirty="0"/>
                    <a:t>в основу методологии получения </a:t>
                  </a:r>
                  <a:r>
                    <a:rPr lang="en-GB" dirty="0"/>
                    <a:t>USLE</a:t>
                  </a:r>
                  <a:r>
                    <a:rPr lang="ru-RU" dirty="0"/>
                    <a:t>.</a:t>
                  </a: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4" y="1016053"/>
                  <a:ext cx="6512222" cy="61150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20" t="-762" r="-1125" b="-114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661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223" y="566964"/>
            <a:ext cx="60487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1947, a group of workers (T.C. Peele, H.O. Hill, O.E. Hays,</a:t>
            </a:r>
          </a:p>
          <a:p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John Lamb Jr, George Browning, D.D. Smith, C.A. Van </a:t>
            </a:r>
            <a:r>
              <a:rPr lang="en-MY" sz="1600" dirty="0" err="1">
                <a:latin typeface="Arial" panose="020B0604020202020204" pitchFamily="34" charset="0"/>
                <a:cs typeface="Arial" panose="020B0604020202020204" pitchFamily="34" charset="0"/>
              </a:rPr>
              <a:t>Doren</a:t>
            </a:r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B.H.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Hendricson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R.A. Norton), led by G.W. Musgrave, met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evaluate the factors involved in soil erosion. From this work,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equation called the Musgrave equation (Musgrave, 1947) was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developed. The group was a diverse group from the standpoint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experience in soil erosion. Musgrave, Norton, and Browning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had all been associated with one of the original erosion research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stations established at Clarinda (Iowa), Hill had been the project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supervisor at a station near Temple (Texas), Smith the project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supervisor at Bethany (Missouri), Van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Doren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was a USDA scientist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Urbana (Illinois), Peele was a USDA scientist in South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Carolina, and, Hays was a project supervisor at La Crosse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(Wisconsin). They represented a very broad range of erosion,</a:t>
            </a:r>
          </a:p>
          <a:p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crop production, soils and climate experiences.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4182" y="0"/>
            <a:ext cx="326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i="1" dirty="0"/>
              <a:t>J.M. </a:t>
            </a:r>
            <a:r>
              <a:rPr lang="en-MY" b="1" i="1" dirty="0" err="1"/>
              <a:t>Laflen</a:t>
            </a:r>
            <a:r>
              <a:rPr lang="en-MY" b="1" i="1" dirty="0"/>
              <a:t> &amp; W.C. </a:t>
            </a:r>
            <a:r>
              <a:rPr lang="en-MY" b="1" i="1" dirty="0" err="1"/>
              <a:t>Moldenhauer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5460" y="566964"/>
            <a:ext cx="54477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середине сороковых (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Масгрейв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1947) таким способом были получены в первом приближении остальные факторы, ныне входящие в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USLE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фактор эрозионной способности дождя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(вычисляемый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Масгрейву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через максимальную интенсивность дождя за 30 минут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и фактор устойчивость почв к размыву 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/>
              <a:t>		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5460" y="3291216"/>
                <a:ext cx="5026120" cy="1000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1.25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1.75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72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0.35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1.35</m:t>
                          </m:r>
                        </m:sup>
                      </m:sSup>
                      <m:r>
                        <a:rPr lang="ru-RU" sz="2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60" y="3291216"/>
                <a:ext cx="5026120" cy="10004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1748" y="4587037"/>
            <a:ext cx="5531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 полученная формула была еще региональной, хотя данные для ее получения были собраны в Айове, Техасе, Миссури, Иллинойсе и Висконсине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223" y="1571222"/>
            <a:ext cx="6332113" cy="5679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Корнева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Длина склона в степени 0.5, средний уклон – 0.5-0.75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Хортона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Длина склона в степени 0.6, средний уклон в степени 0.7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Зинга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Длина склона в степени 0.53, средний уклон – </a:t>
            </a:r>
            <a:r>
              <a:rPr lang="ru-RU" dirty="0" smtClean="0">
                <a:solidFill>
                  <a:schemeClr val="tx1"/>
                </a:solidFill>
              </a:rPr>
              <a:t>1.49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Масгрейва</a:t>
            </a:r>
            <a:r>
              <a:rPr lang="ru-RU" dirty="0" smtClean="0">
                <a:solidFill>
                  <a:schemeClr val="tx1"/>
                </a:solidFill>
              </a:rPr>
              <a:t> с коллегами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Длина </a:t>
            </a:r>
            <a:r>
              <a:rPr lang="ru-RU" dirty="0">
                <a:solidFill>
                  <a:schemeClr val="tx1"/>
                </a:solidFill>
              </a:rPr>
              <a:t>склона в степени </a:t>
            </a:r>
            <a:r>
              <a:rPr lang="ru-RU" dirty="0" smtClean="0">
                <a:solidFill>
                  <a:schemeClr val="tx1"/>
                </a:solidFill>
              </a:rPr>
              <a:t>0.35, </a:t>
            </a:r>
            <a:r>
              <a:rPr lang="ru-RU" dirty="0">
                <a:solidFill>
                  <a:schemeClr val="tx1"/>
                </a:solidFill>
              </a:rPr>
              <a:t>средний уклон – </a:t>
            </a:r>
            <a:r>
              <a:rPr lang="ru-RU" dirty="0" smtClean="0">
                <a:solidFill>
                  <a:schemeClr val="tx1"/>
                </a:solidFill>
              </a:rPr>
              <a:t>1.35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6507" y="471221"/>
            <a:ext cx="5645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1954, the National Runoff and Soil Loss Data Center was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established by the USDA-ARS at Purdue University in West Lafayette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(Indiana). The center was to be the central location for the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soil erosion data that had been collected from studies located in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many regions of the United States. W.H.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Wischmeier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was designated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the leader of the work. The center was responsible for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summarizing and analyzing this immense data set which eventually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exceeded 10,000 plot-years of soil erosion and runoff data.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2711" y="101889"/>
            <a:ext cx="326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i="1" dirty="0"/>
              <a:t>J.M. </a:t>
            </a:r>
            <a:r>
              <a:rPr lang="en-MY" b="1" i="1" dirty="0" err="1"/>
              <a:t>Laflen</a:t>
            </a:r>
            <a:r>
              <a:rPr lang="en-MY" b="1" i="1" dirty="0"/>
              <a:t> &amp; W.C. </a:t>
            </a:r>
            <a:r>
              <a:rPr lang="en-MY" b="1" i="1" dirty="0" err="1"/>
              <a:t>Moldenhauer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2276" y="286555"/>
            <a:ext cx="55636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1954 году Министерством сельского хозяйства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США был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создан Национальный центр данных по стоку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эрозии почв в университете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Пердью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Вест-Лафайете (Индиана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). Центр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 местом для обработки данных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 эрозии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почв,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которые были собраны в ходе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исследований  в многих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 11 до 35) регионах США почти за 20 лет.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Уолтер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Уишмейер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(статистик по образованию) был назначен руководителем работ.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Центр отвечал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 суммирование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анализ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огромного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набора данных, который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превысили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площадко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-лет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1040</Words>
  <Application>Microsoft Office PowerPoint</Application>
  <PresentationFormat>Широкоэкранный</PresentationFormat>
  <Paragraphs>89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Times-Roman</vt:lpstr>
      <vt:lpstr>Тема Office</vt:lpstr>
      <vt:lpstr>PHOTO-PAINT Home &amp; Student</vt:lpstr>
      <vt:lpstr>Фактор рельефа в универсальном уравнении почвенной эрозии </vt:lpstr>
      <vt:lpstr>Универсальное уравнение почвенной эрозии (USLE) и его модификации (RUSLE, MUSLE)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 Sidorchuk</dc:creator>
  <cp:lastModifiedBy>Aleksey Sidorchuk</cp:lastModifiedBy>
  <cp:revision>48</cp:revision>
  <dcterms:created xsi:type="dcterms:W3CDTF">2023-09-14T12:14:55Z</dcterms:created>
  <dcterms:modified xsi:type="dcterms:W3CDTF">2026-02-27T17:31:45Z</dcterms:modified>
</cp:coreProperties>
</file>