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60" r:id="rId5"/>
    <p:sldId id="261" r:id="rId6"/>
    <p:sldId id="266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4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33486-381F-427F-925F-0E032A86A50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EFF1-FC5A-4042-A775-B104CF685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974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33486-381F-427F-925F-0E032A86A50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EFF1-FC5A-4042-A775-B104CF685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83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33486-381F-427F-925F-0E032A86A50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EFF1-FC5A-4042-A775-B104CF685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46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33486-381F-427F-925F-0E032A86A50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EFF1-FC5A-4042-A775-B104CF685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0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33486-381F-427F-925F-0E032A86A50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EFF1-FC5A-4042-A775-B104CF685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29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33486-381F-427F-925F-0E032A86A50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EFF1-FC5A-4042-A775-B104CF685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594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33486-381F-427F-925F-0E032A86A50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EFF1-FC5A-4042-A775-B104CF685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900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33486-381F-427F-925F-0E032A86A50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EFF1-FC5A-4042-A775-B104CF685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251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33486-381F-427F-925F-0E032A86A50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EFF1-FC5A-4042-A775-B104CF685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60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33486-381F-427F-925F-0E032A86A50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EFF1-FC5A-4042-A775-B104CF685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471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33486-381F-427F-925F-0E032A86A50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EFF1-FC5A-4042-A775-B104CF685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712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33486-381F-427F-925F-0E032A86A50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7EFF1-FC5A-4042-A775-B104CF685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65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0969" y="188221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Изменение увлажненности на территории </a:t>
            </a:r>
            <a:r>
              <a:rPr lang="ru-RU" b="1" dirty="0" err="1"/>
              <a:t>Новопортовского</a:t>
            </a:r>
            <a:r>
              <a:rPr lang="ru-RU" b="1" dirty="0"/>
              <a:t> месторождения на полуострове ЯМАЛ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1122" y="4413407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А.Ю. </a:t>
            </a:r>
            <a:r>
              <a:rPr lang="ru-RU" dirty="0" err="1"/>
              <a:t>Сидорчук</a:t>
            </a:r>
            <a:r>
              <a:rPr lang="ru-RU" dirty="0"/>
              <a:t> , А.М. </a:t>
            </a:r>
            <a:r>
              <a:rPr lang="ru-RU" dirty="0" err="1"/>
              <a:t>Тарбеева</a:t>
            </a:r>
            <a:endParaRPr lang="ru-RU" dirty="0"/>
          </a:p>
          <a:p>
            <a:r>
              <a:rPr lang="ru-RU" i="1" dirty="0"/>
              <a:t>МГУ им. М.В. Ломоносова, г. Москва, fluvial05@gmail.com </a:t>
            </a:r>
            <a:endParaRPr lang="en-GB" i="1" dirty="0" smtClean="0"/>
          </a:p>
          <a:p>
            <a:endParaRPr lang="ru-RU" dirty="0"/>
          </a:p>
          <a:p>
            <a:r>
              <a:rPr lang="ru-RU" sz="1700" dirty="0"/>
              <a:t>Исследование выполнено по теме </a:t>
            </a:r>
            <a:r>
              <a:rPr lang="ru-RU" sz="1700" dirty="0" err="1"/>
              <a:t>госзадания</a:t>
            </a:r>
            <a:r>
              <a:rPr lang="ru-RU" sz="1700" dirty="0"/>
              <a:t> НИЛ эрозии почв и русловых процессов географического факультета МГУ (проект 121051100166-4)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737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4121770" y="0"/>
            <a:ext cx="8070230" cy="6858000"/>
            <a:chOff x="4121770" y="0"/>
            <a:chExt cx="8070230" cy="685800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21770" y="0"/>
              <a:ext cx="8070230" cy="68580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6272011" y="193183"/>
              <a:ext cx="1884874" cy="54644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09093" y="699304"/>
            <a:ext cx="3477296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Новопортовское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нефтегазоконденсатное месторождение</a:t>
            </a:r>
            <a:r>
              <a:rPr lang="en-GB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расположено</a:t>
            </a:r>
            <a:r>
              <a:rPr lang="en-GB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бассейнах рек </a:t>
            </a:r>
            <a:r>
              <a:rPr lang="ru-RU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Нго-Яха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Хорхы-Яха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Пясядэй-Яха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Верхняя </a:t>
            </a:r>
            <a:r>
              <a:rPr lang="ru-RU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Паюта-Яха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(Сетная) на полуострове Ямал.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060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081" cy="56576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657671"/>
            <a:ext cx="6096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Новопортовское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нефтегазоконденсатное месторождение</a:t>
            </a:r>
            <a:r>
              <a:rPr lang="en-GB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расположено</a:t>
            </a:r>
            <a:r>
              <a:rPr lang="en-GB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бассейнах рек </a:t>
            </a:r>
            <a:r>
              <a:rPr lang="ru-RU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Нго-Яха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Хорхы-Яха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Пясядэй-Яха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Верхняя </a:t>
            </a:r>
            <a:r>
              <a:rPr lang="ru-RU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Паюта-Яха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(Сетная) на полуострове Ямал.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382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578" y="502276"/>
            <a:ext cx="31038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этих территорий характерно наличие в речных долинах многочисленных свежих следов уменьшения речного стока в недавнем прошлом. К основным из них относятся: </a:t>
            </a:r>
            <a:endParaRPr lang="ru-RU" dirty="0" smtClean="0"/>
          </a:p>
          <a:p>
            <a:r>
              <a:rPr lang="ru-RU" dirty="0" smtClean="0"/>
              <a:t>1</a:t>
            </a:r>
            <a:r>
              <a:rPr lang="ru-RU" dirty="0"/>
              <a:t>) наличие на пойме фрагментов староречий с шагом излучин и шириной древнего русла больше </a:t>
            </a:r>
            <a:r>
              <a:rPr lang="ru-RU" dirty="0" smtClean="0"/>
              <a:t>современных. Примером является русло реки Морды-</a:t>
            </a:r>
            <a:r>
              <a:rPr lang="ru-RU" dirty="0" err="1" smtClean="0"/>
              <a:t>Яха</a:t>
            </a:r>
            <a:r>
              <a:rPr lang="ru-RU" dirty="0" smtClean="0"/>
              <a:t> в районе </a:t>
            </a:r>
            <a:r>
              <a:rPr lang="ru-RU" dirty="0" err="1" smtClean="0"/>
              <a:t>Бованенковского</a:t>
            </a:r>
            <a:r>
              <a:rPr lang="ru-RU" dirty="0" smtClean="0"/>
              <a:t> ГКМ.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386" y="62488"/>
            <a:ext cx="8795367" cy="494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648" y="220760"/>
            <a:ext cx="30694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2) ширина современного русла существенно меньшая (более чем в 10 раз) шага излучин и наличие низкой поймы в днищах таких больших излучин. Это явление более характерно для территории </a:t>
            </a:r>
            <a:r>
              <a:rPr lang="ru-RU" dirty="0" err="1" smtClean="0"/>
              <a:t>Новопортовского</a:t>
            </a:r>
            <a:r>
              <a:rPr lang="ru-RU" dirty="0" smtClean="0"/>
              <a:t> НГКМ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3" y="220760"/>
            <a:ext cx="8513995" cy="478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0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892" y="405426"/>
            <a:ext cx="24512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Их хорошая сохранность в условиях быстрого изменения </a:t>
            </a:r>
            <a:r>
              <a:rPr lang="ru-RU" dirty="0" err="1" smtClean="0"/>
              <a:t>флювиального</a:t>
            </a:r>
            <a:r>
              <a:rPr lang="ru-RU" dirty="0" smtClean="0"/>
              <a:t> рельефа криогенными процессами говорит об их возникновении в сравнительно недавнем прошлом. </a:t>
            </a:r>
          </a:p>
          <a:p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2871989" y="73257"/>
            <a:ext cx="9105365" cy="5400263"/>
            <a:chOff x="3659050" y="73258"/>
            <a:chExt cx="8318304" cy="467904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9050" y="73258"/>
              <a:ext cx="8318304" cy="467904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850782" y="220760"/>
              <a:ext cx="1353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Река Сетная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309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686" y="121543"/>
            <a:ext cx="8976575" cy="50493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366" y="412124"/>
            <a:ext cx="25757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Ниже по течению, с увеличением площади водосбора и расхода воды, признаки уменьшения ширины реки (и стока) становятся менее выраженными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609334" y="227458"/>
            <a:ext cx="1353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Река Сетная</a:t>
            </a:r>
          </a:p>
        </p:txBody>
      </p:sp>
    </p:spTree>
    <p:extLst>
      <p:ext uri="{BB962C8B-B14F-4D97-AF65-F5344CB8AC3E}">
        <p14:creationId xmlns:p14="http://schemas.microsoft.com/office/powerpoint/2010/main" val="48946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270746"/>
              </p:ext>
            </p:extLst>
          </p:nvPr>
        </p:nvGraphicFramePr>
        <p:xfrm>
          <a:off x="642378" y="759903"/>
          <a:ext cx="6940550" cy="346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CorelDRAW Home &amp; Students" r:id="rId3" imgW="6940163" imgH="3465293" progId="CorelDRAWHome.Graphic.18">
                  <p:embed/>
                </p:oleObj>
              </mc:Choice>
              <mc:Fallback>
                <p:oleObj name="CorelDRAW Home &amp; Students" r:id="rId3" imgW="6940163" imgH="3465293" progId="CorelDRAWHome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2378" y="759903"/>
                        <a:ext cx="6940550" cy="3465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387142" y="67406"/>
            <a:ext cx="2657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площадь водосбора, км2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93950" y="482904"/>
            <a:ext cx="6801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1                       10                     100                   1000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817085" y="67406"/>
            <a:ext cx="1914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Река </a:t>
            </a:r>
            <a:r>
              <a:rPr lang="ru-RU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Пясядэй-Яха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8023537" y="937171"/>
            <a:ext cx="3709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Зависимость шага излучин русла от площади водосбора единая для всего бассейна</a:t>
            </a:r>
            <a:endParaRPr lang="ru-RU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629499" y="2368332"/>
            <a:ext cx="10963012" cy="4244975"/>
            <a:chOff x="629499" y="2368332"/>
            <a:chExt cx="10963012" cy="4244975"/>
          </a:xfrm>
        </p:grpSpPr>
        <p:graphicFrame>
          <p:nvGraphicFramePr>
            <p:cNvPr id="8" name="Объект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3251823"/>
                </p:ext>
              </p:extLst>
            </p:nvPr>
          </p:nvGraphicFramePr>
          <p:xfrm>
            <a:off x="629499" y="2368332"/>
            <a:ext cx="7394038" cy="4244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7" name="CorelDRAW Home &amp; Students" r:id="rId5" imgW="7334658" imgH="4244701" progId="CorelDRAWHome.Graphic.18">
                    <p:embed/>
                  </p:oleObj>
                </mc:Choice>
                <mc:Fallback>
                  <p:oleObj name="CorelDRAW Home &amp; Students" r:id="rId5" imgW="7334658" imgH="4244701" progId="CorelDRAWHome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29499" y="2368332"/>
                          <a:ext cx="7394038" cy="4244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8295812" y="4843304"/>
              <a:ext cx="329669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Ширина русла в верхней части бассейна в 30-50 раз меньше шага излучин, что говорит об уменьшении водоносности реки</a:t>
              </a:r>
              <a:endParaRPr lang="ru-RU" dirty="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306950" y="1900011"/>
            <a:ext cx="9517526" cy="2275493"/>
            <a:chOff x="2306950" y="1900011"/>
            <a:chExt cx="9517526" cy="2275493"/>
          </a:xfrm>
        </p:grpSpPr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1664614"/>
                </p:ext>
              </p:extLst>
            </p:nvPr>
          </p:nvGraphicFramePr>
          <p:xfrm>
            <a:off x="2306950" y="2962654"/>
            <a:ext cx="3975100" cy="1212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8" name="CorelDRAW Home &amp; Students" r:id="rId7" imgW="3974452" imgH="1213041" progId="CorelDRAWHome.Graphic.18">
                    <p:embed/>
                  </p:oleObj>
                </mc:Choice>
                <mc:Fallback>
                  <p:oleObj name="CorelDRAW Home &amp; Students" r:id="rId7" imgW="3974452" imgH="1213041" progId="CorelDRAWHome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306950" y="2962654"/>
                          <a:ext cx="3975100" cy="1212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23"/>
            <p:cNvSpPr txBox="1"/>
            <p:nvPr/>
          </p:nvSpPr>
          <p:spPr>
            <a:xfrm>
              <a:off x="8063846" y="1900011"/>
              <a:ext cx="37606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В нижней части бассейна такого уменьшения ширины русла не наблюдается: соотношение ширины и шага излучин близко к обычному</a:t>
              </a:r>
              <a:endParaRPr lang="ru-RU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693941" y="2924017"/>
            <a:ext cx="9130535" cy="1919287"/>
            <a:chOff x="2693941" y="2924017"/>
            <a:chExt cx="9130535" cy="1919287"/>
          </a:xfrm>
        </p:grpSpPr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7561363"/>
                </p:ext>
              </p:extLst>
            </p:nvPr>
          </p:nvGraphicFramePr>
          <p:xfrm>
            <a:off x="2693941" y="2924017"/>
            <a:ext cx="3808413" cy="1919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9" name="CorelDRAW Home &amp; Students" r:id="rId9" imgW="3808787" imgH="1918920" progId="CorelDRAWHome.Graphic.18">
                    <p:embed/>
                  </p:oleObj>
                </mc:Choice>
                <mc:Fallback>
                  <p:oleObj name="CorelDRAW Home &amp; Students" r:id="rId9" imgW="3808787" imgH="1918920" progId="CorelDRAWHome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693941" y="2924017"/>
                          <a:ext cx="3808413" cy="19192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TextBox 25"/>
            <p:cNvSpPr txBox="1"/>
            <p:nvPr/>
          </p:nvSpPr>
          <p:spPr>
            <a:xfrm>
              <a:off x="8063846" y="3139851"/>
              <a:ext cx="376063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Если на график нанести ширины низкой поймы для верхней части бассейна, то становится ясно, что это и есть ширина русла до уменьшения водоносности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008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21239" y="38208"/>
            <a:ext cx="78947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реки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Пясядэй-Яха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граница между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участками реки с разной степенью изменения морфологии русла проходит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площади водосбора ~35 км</a:t>
            </a:r>
            <a:r>
              <a:rPr lang="ru-RU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dirty="0" smtClean="0"/>
              <a:t>ассчитанный максимальный </a:t>
            </a:r>
            <a:r>
              <a:rPr lang="ru-RU" dirty="0"/>
              <a:t>слой стока </a:t>
            </a:r>
            <a:r>
              <a:rPr lang="ru-RU" dirty="0" smtClean="0"/>
              <a:t>во время половодья (средний </a:t>
            </a:r>
            <a:r>
              <a:rPr lang="ru-RU" dirty="0"/>
              <a:t>за период </a:t>
            </a:r>
            <a:r>
              <a:rPr lang="ru-RU" dirty="0" smtClean="0"/>
              <a:t>1985-2016) </a:t>
            </a:r>
            <a:r>
              <a:rPr lang="ru-RU" dirty="0"/>
              <a:t>составляет 50-55 </a:t>
            </a:r>
            <a:r>
              <a:rPr lang="ru-RU" dirty="0" smtClean="0"/>
              <a:t>мм/день, т.е. максимальный расход во время половодья для этой граничной площади водосбора составляет 20 м3/с. Если расход воды на максимуме половодья меньше этой величины, мощности потока недостаточно для перемещения наносов и в русле реки поселяется растительность, активное русло преобразуется в низкую пойму.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391" y="2339126"/>
            <a:ext cx="7804597" cy="43900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579024" y="2561753"/>
            <a:ext cx="1921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Река </a:t>
            </a:r>
            <a:r>
              <a:rPr lang="ru-RU" dirty="0" err="1" smtClean="0">
                <a:solidFill>
                  <a:schemeClr val="bg1"/>
                </a:solidFill>
              </a:rPr>
              <a:t>Пяседей-Яха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273" y="530428"/>
            <a:ext cx="404396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рек Западной Сибири установлена связь </a:t>
            </a:r>
            <a:r>
              <a:rPr lang="ru-RU" dirty="0" smtClean="0"/>
              <a:t>максимального </a:t>
            </a:r>
            <a:r>
              <a:rPr lang="ru-RU" dirty="0"/>
              <a:t>расхода воды </a:t>
            </a:r>
            <a:r>
              <a:rPr lang="ru-RU" dirty="0" smtClean="0"/>
              <a:t>в половодье с </a:t>
            </a:r>
            <a:r>
              <a:rPr lang="ru-RU" dirty="0"/>
              <a:t>шириной </a:t>
            </a:r>
            <a:r>
              <a:rPr lang="ru-RU" dirty="0" smtClean="0"/>
              <a:t>русла: </a:t>
            </a:r>
            <a:endParaRPr lang="ru-RU" dirty="0"/>
          </a:p>
          <a:p>
            <a:endParaRPr lang="ru-RU" dirty="0" smtClean="0"/>
          </a:p>
          <a:p>
            <a:r>
              <a:rPr lang="en-GB" smtClean="0"/>
              <a:t>Q</a:t>
            </a:r>
            <a:r>
              <a:rPr lang="en-GB" baseline="-25000" smtClean="0"/>
              <a:t>max</a:t>
            </a:r>
            <a:r>
              <a:rPr lang="ru-RU"/>
              <a:t>=1.14</a:t>
            </a:r>
            <a:r>
              <a:rPr lang="en-GB"/>
              <a:t>W</a:t>
            </a:r>
            <a:r>
              <a:rPr lang="ru-RU" baseline="30000"/>
              <a:t>1.29</a:t>
            </a:r>
            <a:r>
              <a:rPr lang="ru-RU"/>
              <a:t>	</a:t>
            </a:r>
          </a:p>
          <a:p>
            <a:endParaRPr lang="ru-RU" dirty="0"/>
          </a:p>
          <a:p>
            <a:r>
              <a:rPr lang="ru-RU" dirty="0" smtClean="0"/>
              <a:t>Для </a:t>
            </a:r>
            <a:r>
              <a:rPr lang="ru-RU" dirty="0"/>
              <a:t>граничного водосбора 35 км</a:t>
            </a:r>
            <a:r>
              <a:rPr lang="ru-RU" baseline="30000" dirty="0"/>
              <a:t>2</a:t>
            </a:r>
            <a:r>
              <a:rPr lang="ru-RU" dirty="0"/>
              <a:t> на реке </a:t>
            </a:r>
            <a:r>
              <a:rPr lang="ru-RU" dirty="0" err="1"/>
              <a:t>Пясядэй-Яха</a:t>
            </a:r>
            <a:r>
              <a:rPr lang="ru-RU" dirty="0"/>
              <a:t> </a:t>
            </a:r>
            <a:r>
              <a:rPr lang="ru-RU" dirty="0" smtClean="0"/>
              <a:t>максимальный расход половодья, вычисленный по  ширине древнего активного русла составляет 42 </a:t>
            </a:r>
            <a:r>
              <a:rPr lang="ru-RU" dirty="0"/>
              <a:t>м</a:t>
            </a:r>
            <a:r>
              <a:rPr lang="ru-RU" baseline="30000" dirty="0"/>
              <a:t>3</a:t>
            </a:r>
            <a:r>
              <a:rPr lang="ru-RU" dirty="0"/>
              <a:t>/с, </a:t>
            </a:r>
            <a:r>
              <a:rPr lang="ru-RU" dirty="0" smtClean="0"/>
              <a:t>т.е. в два раза больше современного. Столь значительное уменьшение речного стока, вероятно, обусловлено уменьшением увлажненности территории, что благоприятно для ее современного освоения.</a:t>
            </a:r>
          </a:p>
          <a:p>
            <a:r>
              <a:rPr lang="ru-RU" dirty="0" smtClean="0"/>
              <a:t>Однако, причина этого явления неясна и возможность смены тенденции изменения стока рек требует специального изучения.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54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411</Words>
  <Application>Microsoft Office PowerPoint</Application>
  <PresentationFormat>Широкоэкранный</PresentationFormat>
  <Paragraphs>29</Paragraphs>
  <Slides>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CorelDRAW Home &amp; Students</vt:lpstr>
      <vt:lpstr>Изменение увлажненности на территории Новопортовского месторождения на полуострове ЯМАЛ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Изменение увлажненности на территории Новопортовского месторождения на полуострове ЯМАЛ</dc:title>
  <dc:creator>Aleksey Sidorchuk</dc:creator>
  <cp:lastModifiedBy>Aleksey Sidorchuk</cp:lastModifiedBy>
  <cp:revision>21</cp:revision>
  <dcterms:created xsi:type="dcterms:W3CDTF">2023-04-09T10:45:08Z</dcterms:created>
  <dcterms:modified xsi:type="dcterms:W3CDTF">2026-02-27T16:19:32Z</dcterms:modified>
</cp:coreProperties>
</file>