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9" r:id="rId4"/>
    <p:sldId id="280" r:id="rId5"/>
    <p:sldId id="264" r:id="rId6"/>
    <p:sldId id="261" r:id="rId7"/>
    <p:sldId id="262" r:id="rId8"/>
    <p:sldId id="260" r:id="rId9"/>
    <p:sldId id="266" r:id="rId10"/>
    <p:sldId id="265" r:id="rId11"/>
    <p:sldId id="270" r:id="rId12"/>
    <p:sldId id="267" r:id="rId13"/>
    <p:sldId id="271" r:id="rId14"/>
    <p:sldId id="269" r:id="rId15"/>
    <p:sldId id="272" r:id="rId16"/>
    <p:sldId id="273" r:id="rId17"/>
    <p:sldId id="282" r:id="rId18"/>
    <p:sldId id="276" r:id="rId19"/>
    <p:sldId id="278" r:id="rId20"/>
    <p:sldId id="279" r:id="rId21"/>
    <p:sldId id="284" r:id="rId22"/>
    <p:sldId id="283" r:id="rId23"/>
    <p:sldId id="27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Antropocene\&#1044;&#1086;&#1085;\&#1089;&#1084;&#1099;&#1090;&#1099;&#1077;%20&#1087;&#1086;&#1095;&#1074;&#1099;%20&#1073;&#1072;&#1089;&#1089;&#1077;&#1081;&#1085;%20&#1076;&#1086;&#1085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Antropocene\&#1044;&#1086;&#1085;\&#1089;&#1084;&#1099;&#1090;&#1099;&#1077;%20&#1087;&#1086;&#1095;&#1074;&#1099;%20&#1073;&#1072;&#1089;&#1089;&#1077;&#1081;&#1085;%20&#1076;&#1086;&#1085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Antropocene\&#1044;&#1086;&#1085;\&#1089;&#1084;&#1099;&#1090;&#1099;&#1077;%20&#1087;&#1086;&#1095;&#1074;&#1099;%20&#1073;&#1072;&#1089;&#1089;&#1077;&#1081;&#1085;%20&#1076;&#1086;&#1085;&#107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Antropocene\&#1044;&#1086;&#1085;\&#1089;&#1084;&#1099;&#1090;&#1099;&#1077;%20&#1087;&#1086;&#1095;&#1074;&#1099;%20&#1073;&#1072;&#1089;&#1089;&#1077;&#1081;&#1085;%20&#1076;&#1086;&#1085;&#1072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9050" cap="rnd">
                <a:solidFill>
                  <a:srgbClr val="FF0000"/>
                </a:solidFill>
                <a:round/>
              </a:ln>
              <a:effectLst/>
            </c:spPr>
          </c:marker>
          <c:xVal>
            <c:numRef>
              <c:f>Лист7!$J$3:$J$19</c:f>
              <c:numCache>
                <c:formatCode>General</c:formatCode>
                <c:ptCount val="17"/>
                <c:pt idx="0">
                  <c:v>1</c:v>
                </c:pt>
                <c:pt idx="1">
                  <c:v>42.1</c:v>
                </c:pt>
                <c:pt idx="2">
                  <c:v>100</c:v>
                </c:pt>
                <c:pt idx="3">
                  <c:v>1</c:v>
                </c:pt>
                <c:pt idx="4">
                  <c:v>1</c:v>
                </c:pt>
                <c:pt idx="5">
                  <c:v>27.2</c:v>
                </c:pt>
                <c:pt idx="6">
                  <c:v>33.299999999999997</c:v>
                </c:pt>
                <c:pt idx="7">
                  <c:v>82.6</c:v>
                </c:pt>
                <c:pt idx="8" formatCode="0.00">
                  <c:v>23.3</c:v>
                </c:pt>
                <c:pt idx="9">
                  <c:v>91</c:v>
                </c:pt>
                <c:pt idx="10">
                  <c:v>13.9</c:v>
                </c:pt>
                <c:pt idx="11">
                  <c:v>1</c:v>
                </c:pt>
                <c:pt idx="12">
                  <c:v>36.1</c:v>
                </c:pt>
                <c:pt idx="13">
                  <c:v>17.2</c:v>
                </c:pt>
                <c:pt idx="14">
                  <c:v>37.6</c:v>
                </c:pt>
                <c:pt idx="15">
                  <c:v>46.3</c:v>
                </c:pt>
                <c:pt idx="16">
                  <c:v>21.6</c:v>
                </c:pt>
              </c:numCache>
            </c:numRef>
          </c:xVal>
          <c:yVal>
            <c:numRef>
              <c:f>Лист7!$K$3:$K$19</c:f>
              <c:numCache>
                <c:formatCode>General</c:formatCode>
                <c:ptCount val="17"/>
                <c:pt idx="0">
                  <c:v>4.3102891248685982</c:v>
                </c:pt>
                <c:pt idx="1">
                  <c:v>2.2007069362437996</c:v>
                </c:pt>
                <c:pt idx="2">
                  <c:v>0.3719191774284486</c:v>
                </c:pt>
                <c:pt idx="3">
                  <c:v>2.1450509364934738</c:v>
                </c:pt>
                <c:pt idx="4">
                  <c:v>1.6823335517349605</c:v>
                </c:pt>
                <c:pt idx="5">
                  <c:v>1.5199450582958751</c:v>
                </c:pt>
                <c:pt idx="6">
                  <c:v>2.9973785640663899</c:v>
                </c:pt>
                <c:pt idx="7">
                  <c:v>1.9064004937149148</c:v>
                </c:pt>
                <c:pt idx="9">
                  <c:v>1.6711602231005238</c:v>
                </c:pt>
                <c:pt idx="10">
                  <c:v>1.2990568853170665</c:v>
                </c:pt>
                <c:pt idx="11">
                  <c:v>1.5158494828542304</c:v>
                </c:pt>
                <c:pt idx="12">
                  <c:v>2.3663096902035607</c:v>
                </c:pt>
                <c:pt idx="13">
                  <c:v>0.9225324300478327</c:v>
                </c:pt>
                <c:pt idx="14">
                  <c:v>2.8912557398452821</c:v>
                </c:pt>
                <c:pt idx="15">
                  <c:v>3.2248283504966473</c:v>
                </c:pt>
                <c:pt idx="16">
                  <c:v>1.0095266169503987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160192"/>
        <c:axId val="178283800"/>
      </c:scatterChart>
      <c:valAx>
        <c:axId val="66160192"/>
        <c:scaling>
          <c:orientation val="minMax"/>
          <c:max val="100"/>
          <c:min val="0"/>
        </c:scaling>
        <c:delete val="0"/>
        <c:axPos val="b"/>
        <c:majorGridlines>
          <c:spPr>
            <a:ln w="9525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283800"/>
        <c:crosses val="autoZero"/>
        <c:crossBetween val="midCat"/>
      </c:valAx>
      <c:valAx>
        <c:axId val="178283800"/>
        <c:scaling>
          <c:orientation val="minMax"/>
          <c:max val="5"/>
          <c:min val="0"/>
        </c:scaling>
        <c:delete val="0"/>
        <c:axPos val="l"/>
        <c:majorGridlines>
          <c:spPr>
            <a:ln w="9525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160192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spPr>
            <a:noFill/>
            <a:ln w="31750">
              <a:solidFill>
                <a:schemeClr val="accent1">
                  <a:alpha val="70000"/>
                </a:schemeClr>
              </a:solidFill>
            </a:ln>
            <a:effectLst/>
          </c:spPr>
          <c:invertIfNegative val="0"/>
          <c:xVal>
            <c:numRef>
              <c:f>Лист7!$V$3:$V$16</c:f>
              <c:numCache>
                <c:formatCode>General</c:formatCode>
                <c:ptCount val="14"/>
                <c:pt idx="0">
                  <c:v>1</c:v>
                </c:pt>
                <c:pt idx="1">
                  <c:v>42.1</c:v>
                </c:pt>
                <c:pt idx="2">
                  <c:v>100</c:v>
                </c:pt>
                <c:pt idx="3">
                  <c:v>1</c:v>
                </c:pt>
                <c:pt idx="4">
                  <c:v>1</c:v>
                </c:pt>
                <c:pt idx="5">
                  <c:v>27.2</c:v>
                </c:pt>
                <c:pt idx="6">
                  <c:v>33.299999999999997</c:v>
                </c:pt>
                <c:pt idx="7">
                  <c:v>82.6</c:v>
                </c:pt>
                <c:pt idx="8">
                  <c:v>23.3</c:v>
                </c:pt>
                <c:pt idx="9">
                  <c:v>91</c:v>
                </c:pt>
                <c:pt idx="10">
                  <c:v>13.9</c:v>
                </c:pt>
                <c:pt idx="11">
                  <c:v>1</c:v>
                </c:pt>
                <c:pt idx="12">
                  <c:v>36.1</c:v>
                </c:pt>
                <c:pt idx="13">
                  <c:v>17.2</c:v>
                </c:pt>
              </c:numCache>
            </c:numRef>
          </c:xVal>
          <c:yVal>
            <c:numRef>
              <c:f>Лист7!$W$3:$W$16</c:f>
              <c:numCache>
                <c:formatCode>General</c:formatCode>
                <c:ptCount val="14"/>
                <c:pt idx="0">
                  <c:v>4.3102891248685982</c:v>
                </c:pt>
                <c:pt idx="1">
                  <c:v>2.2007069362437996</c:v>
                </c:pt>
                <c:pt idx="2">
                  <c:v>0.3719191774284486</c:v>
                </c:pt>
                <c:pt idx="3">
                  <c:v>2.1450509364934738</c:v>
                </c:pt>
                <c:pt idx="4">
                  <c:v>1.6823335517349605</c:v>
                </c:pt>
                <c:pt idx="5">
                  <c:v>1.5199450582958751</c:v>
                </c:pt>
                <c:pt idx="6">
                  <c:v>2.9973785640663899</c:v>
                </c:pt>
                <c:pt idx="7">
                  <c:v>1.9064004937149148</c:v>
                </c:pt>
                <c:pt idx="9">
                  <c:v>1.6711602231005238</c:v>
                </c:pt>
                <c:pt idx="10">
                  <c:v>1.2990568853170665</c:v>
                </c:pt>
                <c:pt idx="11">
                  <c:v>1.5158494828542304</c:v>
                </c:pt>
                <c:pt idx="12">
                  <c:v>2.3663096902035607</c:v>
                </c:pt>
                <c:pt idx="13">
                  <c:v>0.9225324300478327</c:v>
                </c:pt>
              </c:numCache>
            </c:numRef>
          </c:yVal>
          <c:bubbleSize>
            <c:numRef>
              <c:f>Лист7!$X$3:$X$16</c:f>
              <c:numCache>
                <c:formatCode>General</c:formatCode>
                <c:ptCount val="14"/>
                <c:pt idx="0">
                  <c:v>2.9184549356223175</c:v>
                </c:pt>
                <c:pt idx="1">
                  <c:v>15.882786583118319</c:v>
                </c:pt>
                <c:pt idx="2">
                  <c:v>1.0458693563880883</c:v>
                </c:pt>
                <c:pt idx="3">
                  <c:v>6.49</c:v>
                </c:pt>
                <c:pt idx="4">
                  <c:v>19.467775467775468</c:v>
                </c:pt>
                <c:pt idx="5">
                  <c:v>14.563894523326573</c:v>
                </c:pt>
                <c:pt idx="6">
                  <c:v>7.5893886966551323</c:v>
                </c:pt>
                <c:pt idx="7">
                  <c:v>1.8035059918787759</c:v>
                </c:pt>
                <c:pt idx="8">
                  <c:v>2.8210193599367841</c:v>
                </c:pt>
                <c:pt idx="9">
                  <c:v>2.0181343591152632</c:v>
                </c:pt>
                <c:pt idx="10">
                  <c:v>4.1758560650029022</c:v>
                </c:pt>
                <c:pt idx="11">
                  <c:v>5.9151090342679131</c:v>
                </c:pt>
                <c:pt idx="12">
                  <c:v>2.8926863821498139</c:v>
                </c:pt>
                <c:pt idx="13">
                  <c:v>6.3404825737265416</c:v>
                </c:pt>
              </c:numCache>
            </c:numRef>
          </c:bubbleSize>
          <c:bubble3D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80090144"/>
        <c:axId val="177621032"/>
      </c:bubbleChart>
      <c:valAx>
        <c:axId val="180090144"/>
        <c:scaling>
          <c:orientation val="minMax"/>
          <c:max val="100"/>
          <c:min val="0"/>
        </c:scaling>
        <c:delete val="0"/>
        <c:axPos val="b"/>
        <c:majorGridlines>
          <c:spPr>
            <a:ln w="9525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621032"/>
        <c:crosses val="autoZero"/>
        <c:crossBetween val="midCat"/>
      </c:valAx>
      <c:valAx>
        <c:axId val="177621032"/>
        <c:scaling>
          <c:orientation val="minMax"/>
          <c:max val="5"/>
          <c:min val="0"/>
        </c:scaling>
        <c:delete val="0"/>
        <c:axPos val="l"/>
        <c:majorGridlines>
          <c:spPr>
            <a:ln w="9525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09014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spPr>
            <a:noFill/>
            <a:ln w="31750">
              <a:solidFill>
                <a:schemeClr val="accent1">
                  <a:alpha val="70000"/>
                </a:schemeClr>
              </a:solidFill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9.6224409448818896E-2"/>
                  <c:y val="-0.1131488772236803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Лист7!$R$4:$R$16</c:f>
              <c:numCache>
                <c:formatCode>General</c:formatCode>
                <c:ptCount val="13"/>
                <c:pt idx="0">
                  <c:v>462.1890895687431</c:v>
                </c:pt>
                <c:pt idx="1">
                  <c:v>90.990634005763681</c:v>
                </c:pt>
                <c:pt idx="4">
                  <c:v>206.80730223123732</c:v>
                </c:pt>
                <c:pt idx="5">
                  <c:v>154.06459054209915</c:v>
                </c:pt>
                <c:pt idx="6">
                  <c:v>125.52401703476279</c:v>
                </c:pt>
                <c:pt idx="7">
                  <c:v>29.056499407348877</c:v>
                </c:pt>
                <c:pt idx="8">
                  <c:v>157.41448001099053</c:v>
                </c:pt>
                <c:pt idx="9">
                  <c:v>3.7582704585026137</c:v>
                </c:pt>
                <c:pt idx="11">
                  <c:v>66.82105542766071</c:v>
                </c:pt>
                <c:pt idx="12">
                  <c:v>26.630026809651469</c:v>
                </c:pt>
              </c:numCache>
            </c:numRef>
          </c:xVal>
          <c:yVal>
            <c:numRef>
              <c:f>Лист7!$S$4:$S$16</c:f>
              <c:numCache>
                <c:formatCode>General</c:formatCode>
                <c:ptCount val="13"/>
                <c:pt idx="0">
                  <c:v>2.2007069362437996</c:v>
                </c:pt>
                <c:pt idx="1">
                  <c:v>0.3719191774284486</c:v>
                </c:pt>
                <c:pt idx="2">
                  <c:v>2.1450509364934738</c:v>
                </c:pt>
                <c:pt idx="3">
                  <c:v>1.6823335517349605</c:v>
                </c:pt>
                <c:pt idx="4">
                  <c:v>1.5199450582958751</c:v>
                </c:pt>
                <c:pt idx="5">
                  <c:v>2.9973785640663899</c:v>
                </c:pt>
                <c:pt idx="6">
                  <c:v>1.9064004937149148</c:v>
                </c:pt>
                <c:pt idx="8">
                  <c:v>1.6711602231005238</c:v>
                </c:pt>
                <c:pt idx="9">
                  <c:v>1.2990568853170665</c:v>
                </c:pt>
                <c:pt idx="10">
                  <c:v>1.5158494828542304</c:v>
                </c:pt>
                <c:pt idx="11">
                  <c:v>2.3663096902035607</c:v>
                </c:pt>
                <c:pt idx="12">
                  <c:v>0.9225324300478327</c:v>
                </c:pt>
              </c:numCache>
            </c:numRef>
          </c:yVal>
          <c:bubbleSize>
            <c:numRef>
              <c:f>Лист7!$T$4:$T$16</c:f>
              <c:numCache>
                <c:formatCode>General</c:formatCode>
                <c:ptCount val="13"/>
                <c:pt idx="0">
                  <c:v>1296.8</c:v>
                </c:pt>
                <c:pt idx="1">
                  <c:v>125.4</c:v>
                </c:pt>
                <c:pt idx="2">
                  <c:v>411.1</c:v>
                </c:pt>
                <c:pt idx="3">
                  <c:v>1623.7</c:v>
                </c:pt>
                <c:pt idx="4">
                  <c:v>489.1</c:v>
                </c:pt>
                <c:pt idx="5">
                  <c:v>575.4</c:v>
                </c:pt>
                <c:pt idx="6">
                  <c:v>5388.3</c:v>
                </c:pt>
                <c:pt idx="8">
                  <c:v>1168.2</c:v>
                </c:pt>
                <c:pt idx="9">
                  <c:v>1170.7</c:v>
                </c:pt>
                <c:pt idx="10">
                  <c:v>351.3</c:v>
                </c:pt>
                <c:pt idx="11">
                  <c:v>3585.8</c:v>
                </c:pt>
                <c:pt idx="12">
                  <c:v>3143.6</c:v>
                </c:pt>
              </c:numCache>
            </c:numRef>
          </c:bubbleSize>
          <c:bubble3D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80177536"/>
        <c:axId val="178017032"/>
      </c:bubbleChart>
      <c:valAx>
        <c:axId val="180177536"/>
        <c:scaling>
          <c:orientation val="minMax"/>
          <c:max val="500"/>
          <c:min val="0"/>
        </c:scaling>
        <c:delete val="0"/>
        <c:axPos val="b"/>
        <c:majorGridlines>
          <c:spPr>
            <a:ln w="9525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017032"/>
        <c:crosses val="autoZero"/>
        <c:crossBetween val="midCat"/>
      </c:valAx>
      <c:valAx>
        <c:axId val="178017032"/>
        <c:scaling>
          <c:orientation val="minMax"/>
          <c:min val="0"/>
        </c:scaling>
        <c:delete val="0"/>
        <c:axPos val="l"/>
        <c:majorGridlines>
          <c:spPr>
            <a:ln w="9525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177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Лист7!$R$4:$R$16</c:f>
              <c:numCache>
                <c:formatCode>General</c:formatCode>
                <c:ptCount val="13"/>
                <c:pt idx="0">
                  <c:v>462.1890895687431</c:v>
                </c:pt>
                <c:pt idx="1">
                  <c:v>90.990634005763681</c:v>
                </c:pt>
                <c:pt idx="4">
                  <c:v>206.80730223123732</c:v>
                </c:pt>
                <c:pt idx="5">
                  <c:v>154.06459054209915</c:v>
                </c:pt>
                <c:pt idx="6">
                  <c:v>125.52401703476279</c:v>
                </c:pt>
                <c:pt idx="7">
                  <c:v>29.056499407348877</c:v>
                </c:pt>
                <c:pt idx="8">
                  <c:v>157.41448001099053</c:v>
                </c:pt>
                <c:pt idx="9">
                  <c:v>3.7582704585026137</c:v>
                </c:pt>
                <c:pt idx="11">
                  <c:v>66.82105542766071</c:v>
                </c:pt>
                <c:pt idx="12">
                  <c:v>26.630026809651469</c:v>
                </c:pt>
              </c:numCache>
            </c:numRef>
          </c:xVal>
          <c:yVal>
            <c:numRef>
              <c:f>Лист7!$S$4:$S$16</c:f>
              <c:numCache>
                <c:formatCode>General</c:formatCode>
                <c:ptCount val="13"/>
                <c:pt idx="0">
                  <c:v>2.2007069362437996</c:v>
                </c:pt>
                <c:pt idx="1">
                  <c:v>0.3719191774284486</c:v>
                </c:pt>
                <c:pt idx="2">
                  <c:v>2.1450509364934738</c:v>
                </c:pt>
                <c:pt idx="3">
                  <c:v>1.6823335517349605</c:v>
                </c:pt>
                <c:pt idx="4">
                  <c:v>1.5199450582958751</c:v>
                </c:pt>
                <c:pt idx="5">
                  <c:v>2.9973785640663899</c:v>
                </c:pt>
                <c:pt idx="6">
                  <c:v>1.9064004937149148</c:v>
                </c:pt>
                <c:pt idx="8">
                  <c:v>1.6711602231005238</c:v>
                </c:pt>
                <c:pt idx="9">
                  <c:v>1.2990568853170665</c:v>
                </c:pt>
                <c:pt idx="10">
                  <c:v>1.5158494828542304</c:v>
                </c:pt>
                <c:pt idx="11">
                  <c:v>2.3663096902035607</c:v>
                </c:pt>
                <c:pt idx="12">
                  <c:v>0.9225324300478327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014680"/>
        <c:axId val="103081816"/>
      </c:scatterChart>
      <c:valAx>
        <c:axId val="178014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081816"/>
        <c:crosses val="autoZero"/>
        <c:crossBetween val="midCat"/>
      </c:valAx>
      <c:valAx>
        <c:axId val="103081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0146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31750">
        <a:solidFill>
          <a:schemeClr val="phClr">
            <a:alpha val="7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noFill/>
      <a:ln w="31750">
        <a:solidFill>
          <a:schemeClr val="phClr">
            <a:alpha val="70000"/>
          </a:schemeClr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7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31750">
        <a:solidFill>
          <a:schemeClr val="phClr">
            <a:alpha val="7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noFill/>
      <a:ln w="31750">
        <a:solidFill>
          <a:schemeClr val="phClr">
            <a:alpha val="70000"/>
          </a:schemeClr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7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31750">
        <a:solidFill>
          <a:schemeClr val="phClr">
            <a:alpha val="7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noFill/>
      <a:ln w="31750">
        <a:solidFill>
          <a:schemeClr val="phClr">
            <a:alpha val="70000"/>
          </a:schemeClr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E530-9C82-4248-A2A7-DC2E5BCE21DE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6117-301B-4788-BB76-A8D86F81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94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E530-9C82-4248-A2A7-DC2E5BCE21DE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6117-301B-4788-BB76-A8D86F81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158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E530-9C82-4248-A2A7-DC2E5BCE21DE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6117-301B-4788-BB76-A8D86F81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8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E530-9C82-4248-A2A7-DC2E5BCE21DE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6117-301B-4788-BB76-A8D86F81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46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E530-9C82-4248-A2A7-DC2E5BCE21DE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6117-301B-4788-BB76-A8D86F81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1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E530-9C82-4248-A2A7-DC2E5BCE21DE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6117-301B-4788-BB76-A8D86F81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77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E530-9C82-4248-A2A7-DC2E5BCE21DE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6117-301B-4788-BB76-A8D86F81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13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E530-9C82-4248-A2A7-DC2E5BCE21DE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6117-301B-4788-BB76-A8D86F81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45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E530-9C82-4248-A2A7-DC2E5BCE21DE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6117-301B-4788-BB76-A8D86F81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57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E530-9C82-4248-A2A7-DC2E5BCE21DE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6117-301B-4788-BB76-A8D86F81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05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E530-9C82-4248-A2A7-DC2E5BCE21DE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56117-301B-4788-BB76-A8D86F81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971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AE530-9C82-4248-A2A7-DC2E5BCE21DE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56117-301B-4788-BB76-A8D86F81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0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44619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latin typeface="Arial" panose="020B0604020202020204" pitchFamily="34" charset="0"/>
                <a:cs typeface="Arial" panose="020B0604020202020204" pitchFamily="34" charset="0"/>
              </a:rPr>
              <a:t>ЭРОЗИЯ ПОЧВ ЗА ПЕРИОД ИНТЕНСИВНОГО ЗЕМЛЕПОЛЬЗОВАНИЯ В БАССЕЙНЕ РЕКИ ДОН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516438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А.Ю.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Сидорчук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 smtClean="0"/>
              <a:t>МГУ им. М.В. Ломоносова, г. Москва</a:t>
            </a:r>
            <a:endParaRPr lang="en-GB" i="1" dirty="0" smtClean="0"/>
          </a:p>
          <a:p>
            <a:r>
              <a:rPr lang="en-GB" i="1" dirty="0" smtClean="0"/>
              <a:t>Aleksey.Sidorchuk@geogr.msu.ru</a:t>
            </a:r>
            <a:r>
              <a:rPr lang="ru-RU" i="1" dirty="0" smtClean="0"/>
              <a:t> </a:t>
            </a:r>
            <a:endParaRPr lang="en-GB" sz="2000" i="1" u="sng" dirty="0" smtClean="0"/>
          </a:p>
          <a:p>
            <a:endParaRPr lang="en-GB" i="1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184899" y="92129"/>
            <a:ext cx="42008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1400" b="1" dirty="0"/>
              <a:t>LXXV </a:t>
            </a:r>
            <a:r>
              <a:rPr lang="ru-RU" sz="1400" b="1" dirty="0" err="1"/>
              <a:t>Герценовские</a:t>
            </a:r>
            <a:r>
              <a:rPr lang="ru-RU" sz="1400" b="1" dirty="0"/>
              <a:t> чтения</a:t>
            </a:r>
          </a:p>
          <a:p>
            <a:pPr algn="ctr"/>
            <a:r>
              <a:rPr lang="ru-RU" sz="1400" b="1" dirty="0" smtClean="0"/>
              <a:t>География: развитие </a:t>
            </a:r>
            <a:r>
              <a:rPr lang="ru-RU" sz="1400" b="1" dirty="0"/>
              <a:t>науки и образования</a:t>
            </a:r>
          </a:p>
          <a:p>
            <a:pPr algn="ctr"/>
            <a:r>
              <a:rPr lang="ru-RU" sz="1400" dirty="0"/>
              <a:t>Международная научно-практическая конференция</a:t>
            </a:r>
          </a:p>
          <a:p>
            <a:pPr algn="ctr"/>
            <a:r>
              <a:rPr lang="ru-RU" sz="1400" dirty="0"/>
              <a:t>20–23 апреля 2022 </a:t>
            </a:r>
            <a:r>
              <a:rPr lang="ru-RU" sz="1400" dirty="0" smtClean="0"/>
              <a:t>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820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1" y="387214"/>
            <a:ext cx="7413056" cy="6470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98" y="150124"/>
            <a:ext cx="2654754" cy="3179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85382" y="4436721"/>
            <a:ext cx="44928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Суммарная величина эрозии почв</a:t>
            </a:r>
          </a:p>
          <a:p>
            <a:r>
              <a:rPr lang="ru-RU" dirty="0" smtClean="0"/>
              <a:t>за период интенсивного землепользования</a:t>
            </a:r>
          </a:p>
          <a:p>
            <a:r>
              <a:rPr lang="ru-RU" dirty="0" smtClean="0"/>
              <a:t> (290 лет),рассчитанная по моделям ГГИ </a:t>
            </a:r>
          </a:p>
          <a:p>
            <a:r>
              <a:rPr lang="ru-RU" dirty="0" smtClean="0"/>
              <a:t>(смыв во время снеготаяния) и </a:t>
            </a:r>
            <a:r>
              <a:rPr lang="en-GB" dirty="0" smtClean="0"/>
              <a:t>USLE </a:t>
            </a:r>
            <a:endParaRPr lang="ru-RU" dirty="0" smtClean="0"/>
          </a:p>
          <a:p>
            <a:r>
              <a:rPr lang="en-GB" dirty="0" smtClean="0"/>
              <a:t>(</a:t>
            </a:r>
            <a:r>
              <a:rPr lang="ru-RU" dirty="0" smtClean="0"/>
              <a:t>смыв во время дождей), с поправками на </a:t>
            </a:r>
          </a:p>
          <a:p>
            <a:r>
              <a:rPr lang="ru-RU" dirty="0" smtClean="0"/>
              <a:t>изменение во времени факторов эрозии</a:t>
            </a:r>
            <a:r>
              <a:rPr lang="en-GB" dirty="0" smtClean="0"/>
              <a:t> </a:t>
            </a:r>
            <a:endParaRPr lang="ru-RU" dirty="0" smtClean="0"/>
          </a:p>
          <a:p>
            <a:r>
              <a:rPr lang="ru-RU" dirty="0" smtClean="0"/>
              <a:t>составила в бассейне р. Дон 11.7 км</a:t>
            </a:r>
            <a:r>
              <a:rPr lang="ru-RU" baseline="30000" dirty="0" smtClean="0"/>
              <a:t>3</a:t>
            </a:r>
            <a:r>
              <a:rPr lang="ru-RU" dirty="0" smtClean="0"/>
              <a:t>  </a:t>
            </a:r>
          </a:p>
          <a:p>
            <a:r>
              <a:rPr lang="ru-RU" dirty="0" smtClean="0"/>
              <a:t>при объемном весе почвы 1.2 т/м</a:t>
            </a:r>
            <a:r>
              <a:rPr lang="ru-RU" baseline="30000" dirty="0" smtClean="0"/>
              <a:t>3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498140" y="0"/>
            <a:ext cx="381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Скорость эрозии (т/га в год) в 1980-е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200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5900" y="63781"/>
            <a:ext cx="7996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Почвенно-морфологический метод оценки степени эрозии</a:t>
            </a:r>
            <a:endParaRPr lang="ru-RU" dirty="0">
              <a:latin typeface="Arial Black" panose="020B0A040201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55094" y="777922"/>
            <a:ext cx="10183504" cy="6057026"/>
            <a:chOff x="655094" y="777922"/>
            <a:chExt cx="10183504" cy="605702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598" y="999290"/>
              <a:ext cx="9144000" cy="5650992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655094" y="777922"/>
              <a:ext cx="2037214" cy="1787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692307" y="4608731"/>
              <a:ext cx="2618095" cy="1200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 smtClean="0"/>
                <a:t>Эрозионные борозды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43866" y="4613845"/>
              <a:ext cx="256653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Эрозионные борозды</a:t>
              </a:r>
            </a:p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Шурфы</a:t>
              </a:r>
            </a:p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Поверхность почвы</a:t>
              </a:r>
            </a:p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Основание горизонта АВ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73701" y="1365450"/>
              <a:ext cx="13404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Эталонный </a:t>
              </a:r>
            </a:p>
            <a:p>
              <a:r>
                <a:rPr lang="ru-RU" dirty="0" smtClean="0"/>
                <a:t>почвенный </a:t>
              </a:r>
            </a:p>
            <a:p>
              <a:r>
                <a:rPr lang="ru-RU" dirty="0" smtClean="0"/>
                <a:t>профиль </a:t>
              </a:r>
            </a:p>
            <a:p>
              <a:r>
                <a:rPr lang="ru-RU" dirty="0" smtClean="0"/>
                <a:t>на целине</a:t>
              </a:r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32060" y="6465616"/>
              <a:ext cx="15863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Расстояние, м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108213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107" y="0"/>
            <a:ext cx="524020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955" y="1"/>
            <a:ext cx="2274359" cy="10120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1802" y="182848"/>
            <a:ext cx="4198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Фрагмент почвенной карты с указанием </a:t>
            </a:r>
          </a:p>
          <a:p>
            <a:r>
              <a:rPr lang="ru-RU" dirty="0" smtClean="0"/>
              <a:t>степени </a:t>
            </a:r>
            <a:r>
              <a:rPr lang="ru-RU" dirty="0" err="1" smtClean="0"/>
              <a:t>смытости</a:t>
            </a:r>
            <a:r>
              <a:rPr lang="ru-RU" dirty="0" smtClean="0"/>
              <a:t> почв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467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81" y="231251"/>
            <a:ext cx="11054686" cy="62313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926" y="5758448"/>
            <a:ext cx="2429658" cy="882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84191" y="6481844"/>
            <a:ext cx="344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Государственный доклад…, 2012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7875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7958" y="962526"/>
            <a:ext cx="928742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Symbol" panose="05050102010706020507" pitchFamily="18" charset="2"/>
              </a:rPr>
              <a:t>D</a:t>
            </a:r>
            <a:r>
              <a:rPr lang="en-GB" sz="4400" i="1" dirty="0"/>
              <a:t>h</a:t>
            </a:r>
            <a:r>
              <a:rPr lang="ru-RU" sz="4400" dirty="0"/>
              <a:t>= </a:t>
            </a:r>
            <a:r>
              <a:rPr lang="en-GB" sz="4400" i="1" dirty="0"/>
              <a:t>H</a:t>
            </a:r>
            <a:r>
              <a:rPr lang="ru-RU" sz="4400" i="1" baseline="-25000" dirty="0"/>
              <a:t>Ц</a:t>
            </a:r>
            <a:r>
              <a:rPr lang="ru-RU" sz="4400" dirty="0"/>
              <a:t> – </a:t>
            </a:r>
            <a:r>
              <a:rPr lang="en-GB" sz="4400" i="1" dirty="0"/>
              <a:t>H</a:t>
            </a:r>
            <a:r>
              <a:rPr lang="ru-RU" sz="4400" i="1" baseline="-25000" dirty="0"/>
              <a:t>Э</a:t>
            </a:r>
            <a:r>
              <a:rPr lang="ru-RU" sz="4400" dirty="0"/>
              <a:t>=</a:t>
            </a:r>
            <a:r>
              <a:rPr lang="en-GB" sz="4400" i="1" dirty="0" err="1"/>
              <a:t>kH</a:t>
            </a:r>
            <a:r>
              <a:rPr lang="ru-RU" sz="4400" i="1" baseline="-25000" dirty="0"/>
              <a:t>Ц</a:t>
            </a:r>
            <a:r>
              <a:rPr lang="ru-RU" dirty="0"/>
              <a:t>		</a:t>
            </a:r>
          </a:p>
          <a:p>
            <a:endParaRPr lang="ru-RU" dirty="0" smtClean="0"/>
          </a:p>
          <a:p>
            <a:r>
              <a:rPr lang="ru-RU" dirty="0" smtClean="0"/>
              <a:t>Шкала </a:t>
            </a:r>
            <a:r>
              <a:rPr lang="ru-RU" dirty="0" err="1"/>
              <a:t>эродированности</a:t>
            </a:r>
            <a:r>
              <a:rPr lang="ru-RU" dirty="0"/>
              <a:t> по степени уменьшения мощности горизонта </a:t>
            </a:r>
            <a:r>
              <a:rPr lang="en-GB" dirty="0"/>
              <a:t>A</a:t>
            </a:r>
            <a:r>
              <a:rPr lang="ru-RU" dirty="0"/>
              <a:t>+</a:t>
            </a:r>
            <a:r>
              <a:rPr lang="en-GB" dirty="0"/>
              <a:t>AB</a:t>
            </a:r>
            <a:r>
              <a:rPr lang="ru-RU" dirty="0"/>
              <a:t> по сравнению с эталоном: </a:t>
            </a:r>
            <a:endParaRPr lang="ru-RU" dirty="0" smtClean="0"/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слабая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2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≈0.23, </a:t>
            </a: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средняя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2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≈0.42, </a:t>
            </a: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сильная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2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≈0.75. </a:t>
            </a: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667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9558937"/>
                  </p:ext>
                </p:extLst>
              </p:nvPr>
            </p:nvGraphicFramePr>
            <p:xfrm>
              <a:off x="696034" y="573197"/>
              <a:ext cx="9949219" cy="628480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93841"/>
                    <a:gridCol w="1758589"/>
                    <a:gridCol w="2127893"/>
                    <a:gridCol w="1338726"/>
                    <a:gridCol w="1191444"/>
                    <a:gridCol w="1338726"/>
                  </a:tblGrid>
                  <a:tr h="294388">
                    <a:tc gridSpan="6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5326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Область, край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ru-RU" sz="1200" i="1">
                                      <a:latin typeface="Cambria Math" panose="02040503050406030204" pitchFamily="18" charset="0"/>
                                    </a:rPr>
                                    <m:t>П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200" dirty="0" smtClean="0">
                              <a:effectLst/>
                            </a:rPr>
                            <a:t>  </a:t>
                          </a:r>
                          <a:r>
                            <a:rPr lang="ru-RU" sz="1200" dirty="0" smtClean="0">
                              <a:effectLst/>
                            </a:rPr>
                            <a:t>вся </a:t>
                          </a:r>
                          <a:r>
                            <a:rPr lang="ru-RU" sz="1200" dirty="0">
                              <a:effectLst/>
                            </a:rPr>
                            <a:t>пашня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 smtClean="0">
                              <a:effectLst/>
                            </a:rPr>
                            <a:t>SE</a:t>
                          </a:r>
                          <a:r>
                            <a:rPr lang="en-GB" sz="1200" baseline="0" dirty="0" smtClean="0">
                              <a:effectLst/>
                            </a:rPr>
                            <a:t> </a:t>
                          </a:r>
                          <a:r>
                            <a:rPr lang="ru-RU" sz="1200" dirty="0" smtClean="0">
                              <a:effectLst/>
                            </a:rPr>
                            <a:t>Слабо </a:t>
                          </a:r>
                          <a:r>
                            <a:rPr lang="ru-RU" sz="1200" dirty="0">
                              <a:effectLst/>
                            </a:rPr>
                            <a:t>эродированная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 smtClean="0">
                              <a:effectLst/>
                            </a:rPr>
                            <a:t>ME</a:t>
                          </a:r>
                          <a:r>
                            <a:rPr lang="en-GB" sz="1200" baseline="0" dirty="0" smtClean="0">
                              <a:effectLst/>
                            </a:rPr>
                            <a:t> </a:t>
                          </a:r>
                          <a:r>
                            <a:rPr lang="ru-RU" sz="1200" dirty="0" smtClean="0">
                              <a:effectLst/>
                            </a:rPr>
                            <a:t>средне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 err="1" smtClean="0">
                              <a:effectLst/>
                            </a:rPr>
                            <a:t>SeE</a:t>
                          </a:r>
                          <a:r>
                            <a:rPr lang="en-GB" sz="1200" dirty="0" smtClean="0">
                              <a:effectLst/>
                            </a:rPr>
                            <a:t> </a:t>
                          </a:r>
                          <a:r>
                            <a:rPr lang="ru-RU" sz="1200" dirty="0" smtClean="0">
                              <a:effectLst/>
                            </a:rPr>
                            <a:t>сильно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рязанская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40.6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19.8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4.1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тульская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351.3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102.2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28.3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0.9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орловская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489.1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100.1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22.42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3.244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белгородская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1296.8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462.2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176.2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31.2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воронежская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3143.6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429.6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66.3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6.4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курская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411.1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104.3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39.8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5.508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липецкая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1623.7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245.37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98.46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11.83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тамбовская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1170.7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99.34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12.477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2.51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волгоградская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3585.8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592.64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211.74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32.44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пензенская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575.4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81.71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16.98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2.58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саратовская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1754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993.7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83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Калмыкия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149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55.2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8.9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6.1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ростовская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5388.3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752.43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224.56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43.43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краснодарский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125.4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3.28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0.23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0.09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ставропольский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1168.2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75.94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49.78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58.66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луганская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1356.4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551.6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340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73.6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донецкая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625.1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249.7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192.2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149.5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харьковская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1436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9.54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399.86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65.52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итого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24690.5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4928.65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1975.307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498.232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9558937"/>
                  </p:ext>
                </p:extLst>
              </p:nvPr>
            </p:nvGraphicFramePr>
            <p:xfrm>
              <a:off x="696034" y="573197"/>
              <a:ext cx="9949219" cy="628480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93841"/>
                    <a:gridCol w="1758589"/>
                    <a:gridCol w="2127893"/>
                    <a:gridCol w="1338726"/>
                    <a:gridCol w="1191444"/>
                    <a:gridCol w="1338726"/>
                  </a:tblGrid>
                  <a:tr h="294388">
                    <a:tc gridSpan="6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5326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Область, край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124913" t="-56818" r="-341869" b="-10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 smtClean="0">
                              <a:effectLst/>
                            </a:rPr>
                            <a:t>SE</a:t>
                          </a:r>
                          <a:r>
                            <a:rPr lang="en-GB" sz="1200" baseline="0" dirty="0" smtClean="0">
                              <a:effectLst/>
                            </a:rPr>
                            <a:t> </a:t>
                          </a:r>
                          <a:r>
                            <a:rPr lang="ru-RU" sz="1200" dirty="0" smtClean="0">
                              <a:effectLst/>
                            </a:rPr>
                            <a:t>Слабо </a:t>
                          </a:r>
                          <a:r>
                            <a:rPr lang="ru-RU" sz="1200" dirty="0">
                              <a:effectLst/>
                            </a:rPr>
                            <a:t>эродированная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 smtClean="0">
                              <a:effectLst/>
                            </a:rPr>
                            <a:t>ME</a:t>
                          </a:r>
                          <a:r>
                            <a:rPr lang="en-GB" sz="1200" baseline="0" dirty="0" smtClean="0">
                              <a:effectLst/>
                            </a:rPr>
                            <a:t> </a:t>
                          </a:r>
                          <a:r>
                            <a:rPr lang="ru-RU" sz="1200" dirty="0" smtClean="0">
                              <a:effectLst/>
                            </a:rPr>
                            <a:t>средне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 err="1" smtClean="0">
                              <a:effectLst/>
                            </a:rPr>
                            <a:t>SeE</a:t>
                          </a:r>
                          <a:r>
                            <a:rPr lang="en-GB" sz="1200" dirty="0" smtClean="0">
                              <a:effectLst/>
                            </a:rPr>
                            <a:t> </a:t>
                          </a:r>
                          <a:r>
                            <a:rPr lang="ru-RU" sz="1200" dirty="0" smtClean="0">
                              <a:effectLst/>
                            </a:rPr>
                            <a:t>сильно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рязанская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40.6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19.8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4.1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тульская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351.3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102.2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28.3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0.9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орловская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489.1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100.1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22.42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3.244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белгородская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1296.8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462.2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176.2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31.2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воронежская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3143.6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429.6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66.3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6.4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курская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411.1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104.3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39.8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5.508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липецкая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1623.7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245.37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98.46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11.83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тамбовская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1170.7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99.34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12.477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2.51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волгоградская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3585.8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592.64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211.74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32.44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пензенская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575.4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81.71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16.98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2.58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саратовская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1754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993.7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83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Калмыкия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149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55.2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8.9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6.1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ростовская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5388.3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752.43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224.56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43.43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краснодарский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125.4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3.28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0.23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0.09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ставропольский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1168.2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75.94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49.78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58.66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луганская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1356.4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551.6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340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73.6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донецкая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625.1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249.7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192.2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149.5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харьковская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1436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9.54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399.86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65.52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/>
                    </a:tc>
                  </a:tr>
                  <a:tr h="2872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итого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24690.5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4928.65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1975.307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498.232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TextBox 1"/>
          <p:cNvSpPr txBox="1"/>
          <p:nvPr/>
        </p:nvSpPr>
        <p:spPr>
          <a:xfrm>
            <a:off x="436729" y="95534"/>
            <a:ext cx="908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Площади эродированных земель (в тыс. га) в бассейне реки Дон (по областям на 1988 год)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928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801298"/>
              </p:ext>
            </p:extLst>
          </p:nvPr>
        </p:nvGraphicFramePr>
        <p:xfrm>
          <a:off x="1146409" y="740587"/>
          <a:ext cx="10345004" cy="60647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4937"/>
                <a:gridCol w="454396"/>
                <a:gridCol w="689667"/>
                <a:gridCol w="689667"/>
                <a:gridCol w="689667"/>
                <a:gridCol w="689667"/>
                <a:gridCol w="689667"/>
                <a:gridCol w="689667"/>
                <a:gridCol w="689667"/>
                <a:gridCol w="689667"/>
                <a:gridCol w="689667"/>
                <a:gridCol w="689667"/>
                <a:gridCol w="689667"/>
                <a:gridCol w="689667"/>
                <a:gridCol w="689667"/>
              </a:tblGrid>
              <a:tr h="173583">
                <a:tc grid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Черноземы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Площадь, тыс. га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смытых почв, км</a:t>
                      </a:r>
                      <a:r>
                        <a:rPr lang="ru-RU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3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Область, край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12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среднее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73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рязанская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73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белгородская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1232.0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595.8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439.1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2603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73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304.2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73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липецкая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1510.0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1179.3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228.2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83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орловская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83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пензенская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540.9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445.7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83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3717.9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3013.8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519.2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154.9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1.194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2.070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83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саратовская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1596.1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612.5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904.3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1.622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1.892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2603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ставропольский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1121.5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944.5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83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тамбовская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993.0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73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тульская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2603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волгоградская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1649.5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1264.5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272.6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83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2766.4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2324.3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0.315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73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луганская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1356.4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391.2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551.6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1.949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73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донецкая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625.1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249.7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192.2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1.502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83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харьковская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1436.0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961.1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399.9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1.316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83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Калмыкия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2603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19520.9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13362.2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3995.6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1710.9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452.2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0.537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7.341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5.232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2.426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14.999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73583">
                <a:tc grid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Каштановые почвы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1354.0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0.315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2603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ставропольский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46.7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2603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волгоградская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1936.3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1484.4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320.0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73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Калмыкия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125.2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0.106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  <a:tr h="173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3653.4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2877.8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556.3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185.9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33.3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0.451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0.038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776" marR="33776" marT="0" marB="0" anchor="b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0" y="0"/>
                <a:ext cx="4995080" cy="7405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z="20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ср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Ц</m:t>
                          </m:r>
                        </m:sub>
                      </m:sSub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0.23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𝑆𝐸</m:t>
                                  </m:r>
                                </m:sub>
                              </m:sSub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0.42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𝑀𝐸</m:t>
                                  </m:r>
                                </m:sub>
                              </m:sSub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0.75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𝑆𝑒𝐸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4995080" cy="7405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6096000" y="-9137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</a:rPr>
              <a:t>С помощью </a:t>
            </a:r>
            <a:r>
              <a:rPr lang="ru-RU" sz="1600" dirty="0" smtClean="0">
                <a:latin typeface="Arial Black" panose="020B0A04020102020204" pitchFamily="34" charset="0"/>
              </a:rPr>
              <a:t>почвенно-морфологического </a:t>
            </a:r>
            <a:r>
              <a:rPr lang="ru-RU" sz="1600" dirty="0">
                <a:latin typeface="Arial Black" panose="020B0A04020102020204" pitchFamily="34" charset="0"/>
              </a:rPr>
              <a:t>метода суммарный смыв почв оценивается в </a:t>
            </a:r>
          </a:p>
          <a:p>
            <a:r>
              <a:rPr lang="en-GB" sz="1600" dirty="0" err="1">
                <a:latin typeface="Arial Black" panose="020B0A04020102020204" pitchFamily="34" charset="0"/>
              </a:rPr>
              <a:t>Vsoil</a:t>
            </a:r>
            <a:r>
              <a:rPr lang="en-GB" sz="1600" dirty="0">
                <a:latin typeface="Arial Black" panose="020B0A04020102020204" pitchFamily="34" charset="0"/>
              </a:rPr>
              <a:t>=</a:t>
            </a:r>
            <a:r>
              <a:rPr lang="ru-RU" sz="1600" dirty="0">
                <a:latin typeface="Arial Black" panose="020B0A04020102020204" pitchFamily="34" charset="0"/>
              </a:rPr>
              <a:t>16.4 км</a:t>
            </a:r>
            <a:r>
              <a:rPr lang="ru-RU" sz="1600" baseline="30000" dirty="0">
                <a:latin typeface="Arial Black" panose="020B0A04020102020204" pitchFamily="34" charset="0"/>
              </a:rPr>
              <a:t>3</a:t>
            </a:r>
            <a:r>
              <a:rPr lang="ru-RU" sz="1600" dirty="0"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12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118121"/>
            <a:ext cx="117157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9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053" y="126398"/>
            <a:ext cx="8388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Суммарный смыв </a:t>
            </a:r>
            <a:r>
              <a:rPr lang="ru-RU" dirty="0">
                <a:latin typeface="Arial Black" panose="020B0A04020102020204" pitchFamily="34" charset="0"/>
              </a:rPr>
              <a:t>почв </a:t>
            </a:r>
            <a:r>
              <a:rPr lang="ru-RU" dirty="0" smtClean="0">
                <a:latin typeface="Arial Black" panose="020B0A04020102020204" pitchFamily="34" charset="0"/>
              </a:rPr>
              <a:t>за период интенсивного землепользования по </a:t>
            </a:r>
            <a:r>
              <a:rPr lang="ru-RU" dirty="0">
                <a:latin typeface="Arial Black" panose="020B0A04020102020204" pitchFamily="34" charset="0"/>
              </a:rPr>
              <a:t>моделям эрозии </a:t>
            </a:r>
          </a:p>
          <a:p>
            <a:r>
              <a:rPr lang="ru-RU" dirty="0">
                <a:latin typeface="Arial Black" panose="020B0A04020102020204" pitchFamily="34" charset="0"/>
              </a:rPr>
              <a:t>с учетом изменения во времени факторов </a:t>
            </a:r>
            <a:r>
              <a:rPr lang="ru-RU" dirty="0" smtClean="0">
                <a:latin typeface="Arial Black" panose="020B0A04020102020204" pitchFamily="34" charset="0"/>
              </a:rPr>
              <a:t>эрозии составил </a:t>
            </a:r>
            <a:r>
              <a:rPr lang="en-GB" dirty="0" err="1" smtClean="0">
                <a:latin typeface="Arial Black" panose="020B0A04020102020204" pitchFamily="34" charset="0"/>
              </a:rPr>
              <a:t>Vmod</a:t>
            </a:r>
            <a:r>
              <a:rPr lang="en-GB" dirty="0" smtClean="0">
                <a:latin typeface="Arial Black" panose="020B0A04020102020204" pitchFamily="34" charset="0"/>
              </a:rPr>
              <a:t>=</a:t>
            </a:r>
            <a:r>
              <a:rPr lang="ru-RU" dirty="0" smtClean="0">
                <a:latin typeface="Arial Black" panose="020B0A04020102020204" pitchFamily="34" charset="0"/>
              </a:rPr>
              <a:t>11.7 </a:t>
            </a:r>
            <a:r>
              <a:rPr lang="ru-RU" dirty="0">
                <a:latin typeface="Arial Black" panose="020B0A04020102020204" pitchFamily="34" charset="0"/>
              </a:rPr>
              <a:t>км</a:t>
            </a:r>
            <a:r>
              <a:rPr lang="ru-RU" baseline="30000" dirty="0">
                <a:latin typeface="Arial Black" panose="020B0A04020102020204" pitchFamily="34" charset="0"/>
              </a:rPr>
              <a:t>3</a:t>
            </a:r>
            <a:r>
              <a:rPr lang="ru-RU" dirty="0">
                <a:latin typeface="Arial Black" panose="020B0A04020102020204" pitchFamily="34" charset="0"/>
              </a:rPr>
              <a:t>  </a:t>
            </a:r>
            <a:r>
              <a:rPr lang="ru-RU" dirty="0" smtClean="0">
                <a:latin typeface="Arial Black" panose="020B0A04020102020204" pitchFamily="34" charset="0"/>
              </a:rPr>
              <a:t>при </a:t>
            </a:r>
            <a:r>
              <a:rPr lang="ru-RU" dirty="0">
                <a:latin typeface="Arial Black" panose="020B0A04020102020204" pitchFamily="34" charset="0"/>
              </a:rPr>
              <a:t>объемном весе </a:t>
            </a:r>
            <a:r>
              <a:rPr lang="ru-RU" dirty="0" smtClean="0">
                <a:latin typeface="Arial Black" panose="020B0A04020102020204" pitchFamily="34" charset="0"/>
              </a:rPr>
              <a:t>почвы </a:t>
            </a:r>
            <a:r>
              <a:rPr lang="ru-RU" dirty="0">
                <a:latin typeface="Arial Black" panose="020B0A04020102020204" pitchFamily="34" charset="0"/>
              </a:rPr>
              <a:t>1.2 </a:t>
            </a:r>
            <a:r>
              <a:rPr lang="ru-RU" dirty="0" smtClean="0">
                <a:latin typeface="Arial Black" panose="020B0A04020102020204" pitchFamily="34" charset="0"/>
              </a:rPr>
              <a:t>т/м</a:t>
            </a:r>
            <a:r>
              <a:rPr lang="ru-RU" baseline="30000" dirty="0" smtClean="0">
                <a:latin typeface="Arial Black" panose="020B0A04020102020204" pitchFamily="34" charset="0"/>
              </a:rPr>
              <a:t>3</a:t>
            </a:r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053" y="1380613"/>
            <a:ext cx="8038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С помощью почвенно-морфологического метода суммарный </a:t>
            </a:r>
            <a:r>
              <a:rPr lang="ru-RU" dirty="0">
                <a:latin typeface="Arial Black" panose="020B0A04020102020204" pitchFamily="34" charset="0"/>
              </a:rPr>
              <a:t>смыв почв </a:t>
            </a:r>
            <a:r>
              <a:rPr lang="ru-RU" dirty="0" smtClean="0">
                <a:latin typeface="Arial Black" panose="020B0A04020102020204" pitchFamily="34" charset="0"/>
              </a:rPr>
              <a:t>оценивается в </a:t>
            </a:r>
          </a:p>
          <a:p>
            <a:r>
              <a:rPr lang="en-GB" dirty="0" err="1" smtClean="0">
                <a:latin typeface="Arial Black" panose="020B0A04020102020204" pitchFamily="34" charset="0"/>
              </a:rPr>
              <a:t>Vsoil</a:t>
            </a:r>
            <a:r>
              <a:rPr lang="en-GB" dirty="0">
                <a:latin typeface="Arial Black" panose="020B0A04020102020204" pitchFamily="34" charset="0"/>
              </a:rPr>
              <a:t>=</a:t>
            </a:r>
            <a:r>
              <a:rPr lang="ru-RU" dirty="0" smtClean="0">
                <a:latin typeface="Arial Black" panose="020B0A04020102020204" pitchFamily="34" charset="0"/>
              </a:rPr>
              <a:t>16.4 </a:t>
            </a:r>
            <a:r>
              <a:rPr lang="ru-RU" dirty="0">
                <a:latin typeface="Arial Black" panose="020B0A04020102020204" pitchFamily="34" charset="0"/>
              </a:rPr>
              <a:t>км</a:t>
            </a:r>
            <a:r>
              <a:rPr lang="ru-RU" baseline="30000" dirty="0">
                <a:latin typeface="Arial Black" panose="020B0A04020102020204" pitchFamily="34" charset="0"/>
              </a:rPr>
              <a:t>3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endParaRPr lang="ru-RU" dirty="0">
              <a:latin typeface="Arial Black" panose="020B0A04020102020204" pitchFamily="34" charset="0"/>
            </a:endParaRP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7462654" y="1434654"/>
                <a:ext cx="4151590" cy="871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d>
                            <m:dPr>
                              <m:ctrlPr>
                                <a:rPr lang="ru-RU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400" b="1" i="1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ru-RU" sz="2400" b="1" i="1">
                                      <a:latin typeface="Cambria Math" panose="02040503050406030204" pitchFamily="18" charset="0"/>
                                    </a:rPr>
                                    <m:t>𝒔𝒐𝒊𝒍</m:t>
                                  </m:r>
                                </m:sub>
                              </m:sSub>
                              <m:r>
                                <a:rPr lang="ru-RU" sz="2400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400" b="1" i="1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ru-RU" sz="2400" b="1" i="1">
                                      <a:latin typeface="Cambria Math" panose="02040503050406030204" pitchFamily="18" charset="0"/>
                                    </a:rPr>
                                    <m:t>𝒎𝒐𝒅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ru-RU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400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ru-RU" sz="2400" b="1" i="1">
                                  <a:latin typeface="Cambria Math" panose="02040503050406030204" pitchFamily="18" charset="0"/>
                                </a:rPr>
                                <m:t>𝒔𝒐𝒊𝒍</m:t>
                              </m:r>
                            </m:sub>
                          </m:sSub>
                          <m:r>
                            <a:rPr lang="ru-RU" sz="2400" b="1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400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ru-RU" sz="2400" b="1" i="1">
                                  <a:latin typeface="Cambria Math" panose="02040503050406030204" pitchFamily="18" charset="0"/>
                                </a:rPr>
                                <m:t>𝒎𝒐𝒅</m:t>
                              </m:r>
                            </m:sub>
                          </m:sSub>
                        </m:den>
                      </m:f>
                      <m:r>
                        <a:rPr lang="ru-RU" sz="24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400" b="1" i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ru-RU" sz="2400" b="1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ru-RU" sz="2400" b="1" i="0">
                          <a:latin typeface="Cambria Math" panose="02040503050406030204" pitchFamily="18" charset="0"/>
                        </a:rPr>
                        <m:t>𝟑𝟑𝟒</m:t>
                      </m:r>
                    </m:oMath>
                  </m:oMathPara>
                </a14:m>
                <a:endParaRPr lang="ru-RU" sz="2400" b="1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654" y="1434654"/>
                <a:ext cx="4151590" cy="87152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9" y="2601381"/>
            <a:ext cx="6872784" cy="4256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88406" y="6488668"/>
            <a:ext cx="4155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Размер кружка – общая площадь пашни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353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92" y="473964"/>
            <a:ext cx="9881616" cy="5910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01051" y="104632"/>
            <a:ext cx="4155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Размер кружка – общая площадь пашни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14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802042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Расчет суммарного смыва почв по моделям эрозии </a:t>
            </a:r>
            <a:r>
              <a:rPr lang="ru-RU" dirty="0" smtClean="0">
                <a:latin typeface="Arial Black" panose="020B0A04020102020204" pitchFamily="34" charset="0"/>
              </a:rPr>
              <a:t>с </a:t>
            </a:r>
            <a:r>
              <a:rPr lang="ru-RU" dirty="0">
                <a:latin typeface="Arial Black" panose="020B0A04020102020204" pitchFamily="34" charset="0"/>
              </a:rPr>
              <a:t>учетом изменения во времени факторов </a:t>
            </a:r>
            <a:r>
              <a:rPr lang="ru-RU" dirty="0" smtClean="0">
                <a:latin typeface="Arial Black" panose="020B0A04020102020204" pitchFamily="34" charset="0"/>
              </a:rPr>
              <a:t>эрозии</a:t>
            </a:r>
            <a:endParaRPr lang="en-GB" dirty="0" smtClean="0">
              <a:latin typeface="Arial Black" panose="020B0A04020102020204" pitchFamily="34" charset="0"/>
            </a:endParaRPr>
          </a:p>
          <a:p>
            <a:endParaRPr lang="en-GB" dirty="0" smtClean="0">
              <a:latin typeface="Arial Black" panose="020B0A04020102020204" pitchFamily="34" charset="0"/>
            </a:endParaRPr>
          </a:p>
          <a:p>
            <a:r>
              <a:rPr lang="ru-RU" dirty="0" smtClean="0">
                <a:latin typeface="Arial Black" panose="020B0A04020102020204" pitchFamily="34" charset="0"/>
              </a:rPr>
              <a:t>Оценка </a:t>
            </a:r>
            <a:r>
              <a:rPr lang="ru-RU" dirty="0">
                <a:latin typeface="Arial Black" panose="020B0A04020102020204" pitchFamily="34" charset="0"/>
              </a:rPr>
              <a:t>степени </a:t>
            </a:r>
            <a:r>
              <a:rPr lang="ru-RU" dirty="0" smtClean="0">
                <a:latin typeface="Arial Black" panose="020B0A04020102020204" pitchFamily="34" charset="0"/>
              </a:rPr>
              <a:t>эрозии почвенно-морфологическим методом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 smtClean="0">
                <a:latin typeface="Arial Black" panose="020B0A04020102020204" pitchFamily="34" charset="0"/>
              </a:rPr>
              <a:t>Сравнение результатов, полученных означенными методами, в первую очередь для определения достоверности моделирования при расчете величины почвенной эрозии</a:t>
            </a:r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734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660571"/>
              </p:ext>
            </p:extLst>
          </p:nvPr>
        </p:nvGraphicFramePr>
        <p:xfrm>
          <a:off x="682389" y="477672"/>
          <a:ext cx="10713492" cy="593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682389" y="104632"/>
            <a:ext cx="10713492" cy="6309816"/>
            <a:chOff x="682389" y="104632"/>
            <a:chExt cx="10713492" cy="6309816"/>
          </a:xfrm>
        </p:grpSpPr>
        <p:graphicFrame>
          <p:nvGraphicFramePr>
            <p:cNvPr id="4" name="Диаграмма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82269503"/>
                </p:ext>
              </p:extLst>
            </p:nvPr>
          </p:nvGraphicFramePr>
          <p:xfrm>
            <a:off x="682389" y="477672"/>
            <a:ext cx="10713492" cy="59367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6701051" y="104632"/>
              <a:ext cx="4138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Размер кружка – слой овражной эрозии</a:t>
              </a:r>
              <a:endParaRPr lang="ru-RU" dirty="0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89" y="2447853"/>
            <a:ext cx="457200" cy="2371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640" y="6486525"/>
            <a:ext cx="662940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3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791032"/>
              </p:ext>
            </p:extLst>
          </p:nvPr>
        </p:nvGraphicFramePr>
        <p:xfrm>
          <a:off x="1067225" y="409433"/>
          <a:ext cx="10342303" cy="5977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614885"/>
              </p:ext>
            </p:extLst>
          </p:nvPr>
        </p:nvGraphicFramePr>
        <p:xfrm>
          <a:off x="1067225" y="409433"/>
          <a:ext cx="10342303" cy="5977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38030" y="0"/>
            <a:ext cx="4155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Размер кружка – общая площадь пашни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05" y="2011125"/>
            <a:ext cx="457200" cy="2371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9326" y="6488668"/>
            <a:ext cx="233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Fdefl-13)*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Hgully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40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955" y="232013"/>
            <a:ext cx="1127305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Пространственные распределения слоя смыва почв за период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интенсивного землепользования (18-20 века) в бассейне реки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Дон, полученное с помощью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моделирования эрозии почв 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 помощью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почвенно- морфологического метода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качественно хорошо соответствуют друг другу. Так как эти два метода полностью независимы как по типу и источнику исходной информации, так и по способам расчета слоя смыва почв, такое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качественное соответствие указывает на принципиальную применимость обоих методов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Количественные различия результатов применения этих двух методов существенны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Суммарный по бассейну объем смыва почв, полученный почвенно-морфологическим методом, на 30-40% превышает объем смыва, полученный по моделям эрозии. Величина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слоя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смыва, полученная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почвенно-морфологическим методом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взятая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 отдельным административным областям, превышает таковую, полученную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моделям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эрозии в среднем в два раза и до 5-6 раз.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Главным источником этих расхождений количественных результатов (занижение величины эрозии при моделировании) с большой степенью вероятности является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отсутствие учета в использованных моделях  как деградации почв при дефляции, так и влияния на эрозионные процессы на пашне наличия овражной сети.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Так как метод моделирования в настоящее время является основным при оценке деградации почв за счет эрозии,  необходимо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дополнение существующих методов моделирования учетом этих процессов и явлений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08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433" y="3586919"/>
            <a:ext cx="8388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Ошибка оценки суммарного смыва </a:t>
            </a:r>
            <a:r>
              <a:rPr lang="ru-RU" dirty="0">
                <a:latin typeface="Arial Black" panose="020B0A04020102020204" pitchFamily="34" charset="0"/>
              </a:rPr>
              <a:t>почв </a:t>
            </a:r>
            <a:r>
              <a:rPr lang="ru-RU" dirty="0" smtClean="0">
                <a:latin typeface="Arial Black" panose="020B0A04020102020204" pitchFamily="34" charset="0"/>
              </a:rPr>
              <a:t>за период интенсивного землепользования по </a:t>
            </a:r>
            <a:r>
              <a:rPr lang="ru-RU" dirty="0">
                <a:latin typeface="Arial Black" panose="020B0A04020102020204" pitchFamily="34" charset="0"/>
              </a:rPr>
              <a:t>моделям эрозии </a:t>
            </a:r>
          </a:p>
          <a:p>
            <a:r>
              <a:rPr lang="ru-RU" dirty="0">
                <a:latin typeface="Arial Black" panose="020B0A04020102020204" pitchFamily="34" charset="0"/>
              </a:rPr>
              <a:t>с учетом изменения во времени факторов </a:t>
            </a:r>
            <a:r>
              <a:rPr lang="ru-RU" dirty="0" smtClean="0">
                <a:latin typeface="Arial Black" panose="020B0A04020102020204" pitchFamily="34" charset="0"/>
              </a:rPr>
              <a:t>эрозии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433" y="711873"/>
            <a:ext cx="8038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Ошибка почвенно-морфологического метода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409433" y="4964679"/>
                <a:ext cx="10818125" cy="891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𝒊</m:t>
                            </m:r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𝑻𝒊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𝒊</m:t>
                            </m:r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𝑻𝒊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r>
                  <a:rPr lang="ru-RU" sz="28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𝟖𝟎</m:t>
                            </m:r>
                          </m:sub>
                        </m:sSub>
                        <m:nary>
                          <m:naryPr>
                            <m:chr m:val="∑"/>
                            <m:limLoc m:val="subSup"/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𝒊</m:t>
                            </m:r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𝑹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𝑲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𝑪</m:t>
                                        </m:r>
                                      </m:sub>
                                    </m:sSub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𝑳𝑺</m:t>
                                        </m:r>
                                      </m:sub>
                                    </m:sSub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𝑹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𝑲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𝒅𝒌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𝑪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𝑳𝑺</m:t>
                                        </m:r>
                                      </m:sub>
                                    </m:sSub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𝑹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𝒅𝒌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𝑲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𝑪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𝑳𝑺</m:t>
                                        </m:r>
                                      </m:sub>
                                    </m:sSub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𝑹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𝑲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𝑪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𝑳𝑺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𝑻𝒊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𝒊</m:t>
                            </m:r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𝑻𝒊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ru-RU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33" y="4964679"/>
                <a:ext cx="10818125" cy="89171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416256" y="1491233"/>
                <a:ext cx="11614244" cy="1413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  <m:r>
                          <a:rPr lang="ru-RU" sz="2800" b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ср</m:t>
                            </m:r>
                          </m:sub>
                        </m:sSub>
                      </m:num>
                      <m:den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ср</m:t>
                            </m:r>
                          </m:sub>
                        </m:sSub>
                      </m:den>
                    </m:f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𝒅𝑯</m:t>
                            </m:r>
                          </m:e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Ц</m:t>
                            </m:r>
                          </m:sub>
                        </m:sSub>
                        <m:f>
                          <m:f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["/>
                                <m:endChr m:val="]"/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𝟐𝟑</m:t>
                                    </m:r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𝑺𝑬</m:t>
                                    </m:r>
                                  </m:sub>
                                </m:s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𝟒𝟐</m:t>
                                    </m:r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𝑴𝑬</m:t>
                                    </m:r>
                                  </m:sub>
                                </m:s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𝟕𝟓</m:t>
                                    </m:r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𝑺𝒆𝑬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П</m:t>
                                </m:r>
                              </m:sub>
                            </m:sSub>
                          </m:den>
                        </m:f>
                      </m:num>
                      <m:den>
                        <m:sSub>
                          <m:sSub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Ц</m:t>
                            </m:r>
                          </m:sub>
                        </m:sSub>
                        <m:f>
                          <m:f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["/>
                                <m:endChr m:val="]"/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𝟐𝟑</m:t>
                                    </m:r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𝑺𝑬</m:t>
                                    </m:r>
                                  </m:sub>
                                </m:s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𝟒𝟐</m:t>
                                    </m:r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𝑴𝑬</m:t>
                                    </m:r>
                                  </m:sub>
                                </m:s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𝟕𝟓</m:t>
                                    </m:r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𝑺𝒆𝑬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П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lang="ru-RU" sz="28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Ц</m:t>
                            </m:r>
                          </m:sub>
                        </m:sSub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𝟎</m:t>
                                        </m:r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𝟐𝟑</m:t>
                                        </m:r>
                                        <m:r>
                                          <a:rPr lang="en-GB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𝑨</m:t>
                                        </m:r>
                                      </m:e>
                                      <m:sub>
                                        <m:r>
                                          <a:rPr lang="en-GB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𝑺𝑬</m:t>
                                        </m:r>
                                      </m:sub>
                                    </m:sSub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𝟎</m:t>
                                        </m:r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𝟒𝟐</m:t>
                                        </m:r>
                                        <m:r>
                                          <a:rPr lang="en-GB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𝑨</m:t>
                                        </m:r>
                                      </m:e>
                                      <m:sub>
                                        <m:r>
                                          <a:rPr lang="en-GB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𝑴𝑬</m:t>
                                        </m:r>
                                      </m:sub>
                                    </m:sSub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𝟎</m:t>
                                        </m:r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ru-RU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𝟕𝟓</m:t>
                                        </m:r>
                                        <m:r>
                                          <a:rPr lang="en-GB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𝑨</m:t>
                                        </m:r>
                                      </m:e>
                                      <m:sub>
                                        <m:r>
                                          <a:rPr lang="en-GB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𝑺𝒆𝑬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П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num>
                      <m:den>
                        <m:sSub>
                          <m:sSub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Ц</m:t>
                            </m:r>
                          </m:sub>
                        </m:sSub>
                        <m:f>
                          <m:f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["/>
                                <m:endChr m:val="]"/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𝟐𝟑</m:t>
                                    </m:r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𝑺𝑬</m:t>
                                    </m:r>
                                  </m:sub>
                                </m:s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𝟒𝟐</m:t>
                                    </m:r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𝑴𝑬</m:t>
                                    </m:r>
                                  </m:sub>
                                </m:s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ru-RU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𝟕𝟓</m:t>
                                    </m:r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GB" sz="2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𝑺𝒆𝑬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ru-RU" sz="2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П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≅</m:t>
                    </m:r>
                    <m:f>
                      <m:fPr>
                        <m:ctrlP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𝒅𝑯</m:t>
                            </m:r>
                          </m:e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Ц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Ц</m:t>
                            </m:r>
                          </m:sub>
                        </m:sSub>
                      </m:den>
                    </m:f>
                  </m:oMath>
                </a14:m>
                <a:endParaRPr lang="ru-RU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56" y="1491233"/>
                <a:ext cx="11614244" cy="141359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442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3"/>
            <a:ext cx="619819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283"/>
            <a:ext cx="510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Бассейн </a:t>
            </a:r>
            <a:r>
              <a:rPr lang="ru-RU" dirty="0">
                <a:latin typeface="Arial Black" panose="020B0A04020102020204" pitchFamily="34" charset="0"/>
              </a:rPr>
              <a:t>р. </a:t>
            </a:r>
            <a:r>
              <a:rPr lang="ru-RU" dirty="0" smtClean="0">
                <a:latin typeface="Arial Black" panose="020B0A04020102020204" pitchFamily="34" charset="0"/>
              </a:rPr>
              <a:t>Дон, площадь </a:t>
            </a:r>
            <a:r>
              <a:rPr lang="ru-RU" dirty="0">
                <a:latin typeface="Arial Black" panose="020B0A04020102020204" pitchFamily="34" charset="0"/>
              </a:rPr>
              <a:t>425000 </a:t>
            </a:r>
            <a:r>
              <a:rPr lang="ru-RU" dirty="0" smtClean="0">
                <a:latin typeface="Arial Black" panose="020B0A04020102020204" pitchFamily="34" charset="0"/>
              </a:rPr>
              <a:t>км</a:t>
            </a:r>
            <a:r>
              <a:rPr lang="ru-RU" baseline="30000" dirty="0" smtClean="0">
                <a:latin typeface="Arial Black" panose="020B0A04020102020204" pitchFamily="34" charset="0"/>
              </a:rPr>
              <a:t>2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04" y="134381"/>
            <a:ext cx="5504390" cy="65932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8192" y="0"/>
            <a:ext cx="2945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 Black" panose="020B0A04020102020204" pitchFamily="34" charset="0"/>
              </a:rPr>
              <a:t>Скорость эрозии почв (т/га в год) в 1980-х,</a:t>
            </a:r>
            <a:r>
              <a:rPr lang="en-GB" sz="1200" dirty="0" smtClean="0">
                <a:latin typeface="Arial Black" panose="020B0A04020102020204" pitchFamily="34" charset="0"/>
              </a:rPr>
              <a:t> </a:t>
            </a:r>
            <a:r>
              <a:rPr lang="ru-RU" sz="1200" dirty="0" smtClean="0">
                <a:latin typeface="Arial Black" panose="020B0A04020102020204" pitchFamily="34" charset="0"/>
              </a:rPr>
              <a:t>рассчитанная по моделям эрозии ГГИ (смыв во время снеготаяния) и </a:t>
            </a:r>
            <a:r>
              <a:rPr lang="en-GB" sz="1200" dirty="0" smtClean="0">
                <a:latin typeface="Arial Black" panose="020B0A04020102020204" pitchFamily="34" charset="0"/>
              </a:rPr>
              <a:t>USLE (</a:t>
            </a:r>
            <a:r>
              <a:rPr lang="ru-RU" sz="1200" dirty="0" smtClean="0">
                <a:latin typeface="Arial Black" panose="020B0A04020102020204" pitchFamily="34" charset="0"/>
              </a:rPr>
              <a:t>смыв во время дождей), по Литвину, 2002</a:t>
            </a:r>
            <a:endParaRPr lang="ru-RU" sz="1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887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8" y="292081"/>
            <a:ext cx="5327063" cy="6301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9634" y="5478"/>
            <a:ext cx="6232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Последовательность сельскохозяйственного 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освоения бассейна р. Дон в период интенсивного землепользования (290 лет, 1696-1987)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10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-1"/>
            <a:ext cx="229664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134269"/>
              </p:ext>
            </p:extLst>
          </p:nvPr>
        </p:nvGraphicFramePr>
        <p:xfrm>
          <a:off x="5338578" y="87418"/>
          <a:ext cx="6418691" cy="1256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Microsoft Equation 3.0" r:id="rId3" imgW="1320800" imgH="228600" progId="Equation.3">
                  <p:embed/>
                </p:oleObj>
              </mc:Choice>
              <mc:Fallback>
                <p:oleObj name="Microsoft Equation 3.0" r:id="rId3" imgW="1320800" imgH="228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578" y="87418"/>
                        <a:ext cx="6418691" cy="12568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973087"/>
              </p:ext>
            </p:extLst>
          </p:nvPr>
        </p:nvGraphicFramePr>
        <p:xfrm>
          <a:off x="143284" y="2045698"/>
          <a:ext cx="4860127" cy="1237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Microsoft Equation 3.0" r:id="rId5" imgW="1968500" imgH="444500" progId="Equation.3">
                  <p:embed/>
                </p:oleObj>
              </mc:Choice>
              <mc:Fallback>
                <p:oleObj name="Microsoft Equation 3.0" r:id="rId5" imgW="1968500" imgH="444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284" y="2045698"/>
                        <a:ext cx="4860127" cy="12379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230990"/>
              </p:ext>
            </p:extLst>
          </p:nvPr>
        </p:nvGraphicFramePr>
        <p:xfrm>
          <a:off x="6187463" y="2171760"/>
          <a:ext cx="3742006" cy="153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Microsoft Equation 3.0" r:id="rId7" imgW="1371600" imgH="508000" progId="Equation.3">
                  <p:embed/>
                </p:oleObj>
              </mc:Choice>
              <mc:Fallback>
                <p:oleObj name="Microsoft Equation 3.0" r:id="rId7" imgW="1371600" imgH="508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7463" y="2171760"/>
                        <a:ext cx="3742006" cy="1531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331716"/>
              </p:ext>
            </p:extLst>
          </p:nvPr>
        </p:nvGraphicFramePr>
        <p:xfrm>
          <a:off x="143284" y="3908424"/>
          <a:ext cx="7277748" cy="1417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" name="Microsoft Equation 3.0" r:id="rId9" imgW="2844800" imgH="495300" progId="Equation.3">
                  <p:embed/>
                </p:oleObj>
              </mc:Choice>
              <mc:Fallback>
                <p:oleObj name="Microsoft Equation 3.0" r:id="rId9" imgW="2844800" imgH="4953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284" y="3908424"/>
                        <a:ext cx="7277748" cy="1417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07963" y="4703947"/>
            <a:ext cx="172666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260242"/>
              </p:ext>
            </p:extLst>
          </p:nvPr>
        </p:nvGraphicFramePr>
        <p:xfrm>
          <a:off x="8109010" y="5004525"/>
          <a:ext cx="3374195" cy="1432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Microsoft Equation 3.0" r:id="rId11" imgW="1346200" imgH="508000" progId="Equation.3">
                  <p:embed/>
                </p:oleObj>
              </mc:Choice>
              <mc:Fallback>
                <p:oleObj name="Microsoft Equation 3.0" r:id="rId11" imgW="1346200" imgH="508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9010" y="5004525"/>
                        <a:ext cx="3374195" cy="14328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3284" y="100348"/>
            <a:ext cx="4523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Расчет суммарного смыва почв 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по моделям эрозии 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с учетом изменения во времени 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факторов эрозии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963" y="1763713"/>
            <a:ext cx="300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Поправки к фактору осадков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187463" y="1920726"/>
            <a:ext cx="493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Поправки к фактору эрозионной стойкости почв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43284" y="3519056"/>
            <a:ext cx="358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Поправки к фактору севооборотов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109010" y="4617295"/>
            <a:ext cx="303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Поправки к фактору рельефа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497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74" y="0"/>
            <a:ext cx="838365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24" y="4271749"/>
            <a:ext cx="3180149" cy="1996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85445" y="0"/>
            <a:ext cx="21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Слепцов, Клименко, 2005</a:t>
            </a:r>
            <a:endParaRPr lang="ru-RU" sz="1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993756" y="6268587"/>
            <a:ext cx="509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Изменени</a:t>
            </a:r>
            <a:r>
              <a:rPr lang="ru-RU" dirty="0">
                <a:latin typeface="Arial Black" panose="020B0A04020102020204" pitchFamily="34" charset="0"/>
              </a:rPr>
              <a:t>е</a:t>
            </a:r>
            <a:r>
              <a:rPr lang="ru-RU" dirty="0" smtClean="0">
                <a:latin typeface="Arial Black" panose="020B0A04020102020204" pitchFamily="34" charset="0"/>
              </a:rPr>
              <a:t> годового слоя осадков </a:t>
            </a:r>
            <a:r>
              <a:rPr lang="en-GB" i="1" dirty="0" err="1" smtClean="0">
                <a:latin typeface="Arial Black" panose="020B0A04020102020204" pitchFamily="34" charset="0"/>
              </a:rPr>
              <a:t>Ht</a:t>
            </a:r>
            <a:endParaRPr lang="ru-RU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6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26" y="711525"/>
            <a:ext cx="8472970" cy="5075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94376" y="342194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 smtClean="0"/>
              <a:t>Чендев</a:t>
            </a:r>
            <a:r>
              <a:rPr lang="ru-RU" i="1" dirty="0" smtClean="0"/>
              <a:t> и др., 2008</a:t>
            </a:r>
            <a:endParaRPr lang="ru-RU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91965" y="6038291"/>
            <a:ext cx="1166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Изменение содержания гумуса в пахотном горизонте  </a:t>
            </a:r>
            <a:r>
              <a:rPr lang="ru-RU" i="1" dirty="0" smtClean="0">
                <a:latin typeface="Arial Black" panose="020B0A04020102020204" pitchFamily="34" charset="0"/>
              </a:rPr>
              <a:t>С</a:t>
            </a:r>
            <a:r>
              <a:rPr lang="ru-RU" dirty="0" smtClean="0">
                <a:latin typeface="Arial Black" panose="020B0A04020102020204" pitchFamily="34" charset="0"/>
              </a:rPr>
              <a:t>  </a:t>
            </a:r>
            <a:r>
              <a:rPr lang="ru-RU" dirty="0" err="1" smtClean="0">
                <a:latin typeface="Arial Black" panose="020B0A04020102020204" pitchFamily="34" charset="0"/>
              </a:rPr>
              <a:t>с</a:t>
            </a:r>
            <a:r>
              <a:rPr lang="ru-RU" dirty="0" smtClean="0">
                <a:latin typeface="Arial Black" panose="020B0A04020102020204" pitchFamily="34" charset="0"/>
              </a:rPr>
              <a:t> увеличением продолжительности распашки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319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38653"/>
            <a:ext cx="4972334" cy="3272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653"/>
            <a:ext cx="4972334" cy="32722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658412"/>
            <a:ext cx="4972334" cy="3272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8412"/>
            <a:ext cx="4972334" cy="32722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19106" y="5786651"/>
            <a:ext cx="1757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Цветков, 1957, </a:t>
            </a:r>
          </a:p>
          <a:p>
            <a:r>
              <a:rPr lang="ru-RU" i="1" dirty="0" smtClean="0"/>
              <a:t>справочники </a:t>
            </a:r>
          </a:p>
          <a:p>
            <a:r>
              <a:rPr lang="ru-RU" i="1" dirty="0" smtClean="0"/>
              <a:t>по с/х СССР</a:t>
            </a:r>
            <a:endParaRPr lang="ru-RU" i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-58829"/>
            <a:ext cx="419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Изменения площади пашни </a:t>
            </a:r>
            <a:r>
              <a:rPr lang="en-GB" i="1" dirty="0" err="1" smtClean="0">
                <a:latin typeface="Arial Black" panose="020B0A04020102020204" pitchFamily="34" charset="0"/>
              </a:rPr>
              <a:t>Cf</a:t>
            </a:r>
            <a:endParaRPr lang="ru-RU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65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4" y="259307"/>
            <a:ext cx="5601873" cy="6318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0233" y="818866"/>
            <a:ext cx="5359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80% изменчивости эрозии во времени обусловлено </a:t>
            </a:r>
          </a:p>
          <a:p>
            <a:r>
              <a:rPr lang="ru-RU" dirty="0" smtClean="0"/>
              <a:t>изменением площади пашни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1967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1135</Words>
  <Application>Microsoft Office PowerPoint</Application>
  <PresentationFormat>Широкоэкранный</PresentationFormat>
  <Paragraphs>572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Cambria Math</vt:lpstr>
      <vt:lpstr>Symbol</vt:lpstr>
      <vt:lpstr>Times New Roman</vt:lpstr>
      <vt:lpstr>Тема Office</vt:lpstr>
      <vt:lpstr>Microsoft Equation 3.0</vt:lpstr>
      <vt:lpstr>ЭРОЗИЯ ПОЧВ ЗА ПЕРИОД ИНТЕНСИВНОГО ЗЕМЛЕПОЛЬЗОВАНИЯ В БАССЕЙНЕ РЕКИ ДОН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ЭРОЗИЯ ПОЧВ ЗА ПЕРИОД ИНТЕНСИВНОГО ЗЕМЛЕПОЛЬЗОВАНИЯ В БАССЕЙНЕ РЕКИ ДОН</dc:title>
  <dc:creator>Aleksey Sidorchuk</dc:creator>
  <cp:lastModifiedBy>Aleksey Sidorchuk</cp:lastModifiedBy>
  <cp:revision>59</cp:revision>
  <dcterms:created xsi:type="dcterms:W3CDTF">2022-03-25T09:01:44Z</dcterms:created>
  <dcterms:modified xsi:type="dcterms:W3CDTF">2026-02-27T16:45:59Z</dcterms:modified>
</cp:coreProperties>
</file>